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7"/>
  </p:sldMasterIdLst>
  <p:notesMasterIdLst>
    <p:notesMasterId r:id="rId166"/>
  </p:notesMasterIdLst>
  <p:sldIdLst>
    <p:sldId id="256" r:id="rId28"/>
    <p:sldId id="549" r:id="rId29"/>
    <p:sldId id="257" r:id="rId30"/>
    <p:sldId id="353" r:id="rId31"/>
    <p:sldId id="258" r:id="rId32"/>
    <p:sldId id="262" r:id="rId33"/>
    <p:sldId id="264" r:id="rId34"/>
    <p:sldId id="550" r:id="rId35"/>
    <p:sldId id="362" r:id="rId36"/>
    <p:sldId id="551" r:id="rId37"/>
    <p:sldId id="346" r:id="rId38"/>
    <p:sldId id="366" r:id="rId39"/>
    <p:sldId id="548" r:id="rId40"/>
    <p:sldId id="367" r:id="rId41"/>
    <p:sldId id="368" r:id="rId42"/>
    <p:sldId id="552" r:id="rId43"/>
    <p:sldId id="393" r:id="rId44"/>
    <p:sldId id="260" r:id="rId45"/>
    <p:sldId id="261" r:id="rId46"/>
    <p:sldId id="327" r:id="rId47"/>
    <p:sldId id="394" r:id="rId48"/>
    <p:sldId id="395" r:id="rId49"/>
    <p:sldId id="396" r:id="rId50"/>
    <p:sldId id="397" r:id="rId51"/>
    <p:sldId id="398" r:id="rId52"/>
    <p:sldId id="400" r:id="rId53"/>
    <p:sldId id="401" r:id="rId54"/>
    <p:sldId id="402" r:id="rId55"/>
    <p:sldId id="403" r:id="rId56"/>
    <p:sldId id="405" r:id="rId57"/>
    <p:sldId id="406" r:id="rId58"/>
    <p:sldId id="407" r:id="rId59"/>
    <p:sldId id="408" r:id="rId60"/>
    <p:sldId id="409" r:id="rId61"/>
    <p:sldId id="410" r:id="rId62"/>
    <p:sldId id="412" r:id="rId63"/>
    <p:sldId id="413" r:id="rId64"/>
    <p:sldId id="414" r:id="rId65"/>
    <p:sldId id="415" r:id="rId66"/>
    <p:sldId id="416" r:id="rId67"/>
    <p:sldId id="417" r:id="rId68"/>
    <p:sldId id="418" r:id="rId69"/>
    <p:sldId id="267" r:id="rId70"/>
    <p:sldId id="442" r:id="rId71"/>
    <p:sldId id="337" r:id="rId72"/>
    <p:sldId id="428" r:id="rId73"/>
    <p:sldId id="429" r:id="rId74"/>
    <p:sldId id="340" r:id="rId75"/>
    <p:sldId id="305" r:id="rId76"/>
    <p:sldId id="553" r:id="rId77"/>
    <p:sldId id="554" r:id="rId78"/>
    <p:sldId id="555" r:id="rId79"/>
    <p:sldId id="556" r:id="rId80"/>
    <p:sldId id="445" r:id="rId81"/>
    <p:sldId id="389" r:id="rId82"/>
    <p:sldId id="266" r:id="rId83"/>
    <p:sldId id="300" r:id="rId84"/>
    <p:sldId id="301" r:id="rId85"/>
    <p:sldId id="448" r:id="rId86"/>
    <p:sldId id="302" r:id="rId87"/>
    <p:sldId id="391" r:id="rId88"/>
    <p:sldId id="558" r:id="rId89"/>
    <p:sldId id="390" r:id="rId90"/>
    <p:sldId id="364" r:id="rId91"/>
    <p:sldId id="452" r:id="rId92"/>
    <p:sldId id="453" r:id="rId93"/>
    <p:sldId id="447" r:id="rId94"/>
    <p:sldId id="363" r:id="rId95"/>
    <p:sldId id="449" r:id="rId96"/>
    <p:sldId id="450" r:id="rId97"/>
    <p:sldId id="451" r:id="rId98"/>
    <p:sldId id="454" r:id="rId99"/>
    <p:sldId id="455" r:id="rId100"/>
    <p:sldId id="456" r:id="rId101"/>
    <p:sldId id="457" r:id="rId102"/>
    <p:sldId id="538" r:id="rId103"/>
    <p:sldId id="458" r:id="rId104"/>
    <p:sldId id="459" r:id="rId105"/>
    <p:sldId id="460" r:id="rId106"/>
    <p:sldId id="431" r:id="rId107"/>
    <p:sldId id="432" r:id="rId108"/>
    <p:sldId id="463" r:id="rId109"/>
    <p:sldId id="464" r:id="rId110"/>
    <p:sldId id="468" r:id="rId111"/>
    <p:sldId id="465" r:id="rId112"/>
    <p:sldId id="469" r:id="rId113"/>
    <p:sldId id="467" r:id="rId114"/>
    <p:sldId id="471" r:id="rId115"/>
    <p:sldId id="472" r:id="rId116"/>
    <p:sldId id="473" r:id="rId117"/>
    <p:sldId id="474" r:id="rId118"/>
    <p:sldId id="306" r:id="rId119"/>
    <p:sldId id="311" r:id="rId120"/>
    <p:sldId id="483" r:id="rId121"/>
    <p:sldId id="478" r:id="rId122"/>
    <p:sldId id="479" r:id="rId123"/>
    <p:sldId id="484" r:id="rId124"/>
    <p:sldId id="489" r:id="rId125"/>
    <p:sldId id="490" r:id="rId126"/>
    <p:sldId id="491" r:id="rId127"/>
    <p:sldId id="492" r:id="rId128"/>
    <p:sldId id="493" r:id="rId129"/>
    <p:sldId id="494" r:id="rId130"/>
    <p:sldId id="496" r:id="rId131"/>
    <p:sldId id="499" r:id="rId132"/>
    <p:sldId id="498" r:id="rId133"/>
    <p:sldId id="500" r:id="rId134"/>
    <p:sldId id="501" r:id="rId135"/>
    <p:sldId id="503" r:id="rId136"/>
    <p:sldId id="504" r:id="rId137"/>
    <p:sldId id="505" r:id="rId138"/>
    <p:sldId id="506" r:id="rId139"/>
    <p:sldId id="507" r:id="rId140"/>
    <p:sldId id="508" r:id="rId141"/>
    <p:sldId id="509" r:id="rId142"/>
    <p:sldId id="510" r:id="rId143"/>
    <p:sldId id="511" r:id="rId144"/>
    <p:sldId id="512" r:id="rId145"/>
    <p:sldId id="513" r:id="rId146"/>
    <p:sldId id="525" r:id="rId147"/>
    <p:sldId id="527" r:id="rId148"/>
    <p:sldId id="528" r:id="rId149"/>
    <p:sldId id="529" r:id="rId150"/>
    <p:sldId id="533" r:id="rId151"/>
    <p:sldId id="534" r:id="rId152"/>
    <p:sldId id="541" r:id="rId153"/>
    <p:sldId id="278" r:id="rId154"/>
    <p:sldId id="371" r:id="rId155"/>
    <p:sldId id="344" r:id="rId156"/>
    <p:sldId id="345" r:id="rId157"/>
    <p:sldId id="544" r:id="rId158"/>
    <p:sldId id="545" r:id="rId159"/>
    <p:sldId id="328" r:id="rId160"/>
    <p:sldId id="329" r:id="rId161"/>
    <p:sldId id="330" r:id="rId162"/>
    <p:sldId id="331" r:id="rId163"/>
    <p:sldId id="332" r:id="rId164"/>
    <p:sldId id="333" r:id="rId165"/>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21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84" autoAdjust="0"/>
    <p:restoredTop sz="94660"/>
  </p:normalViewPr>
  <p:slideViewPr>
    <p:cSldViewPr>
      <p:cViewPr varScale="1">
        <p:scale>
          <a:sx n="55" d="100"/>
          <a:sy n="55" d="100"/>
        </p:scale>
        <p:origin x="53" y="610"/>
      </p:cViewPr>
      <p:guideLst>
        <p:guide orient="horz" pos="2880"/>
        <p:guide pos="2160"/>
        <p:guide pos="215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0.xml"/><Relationship Id="rId21" Type="http://schemas.openxmlformats.org/officeDocument/2006/relationships/customXml" Target="../customXml/item21.xml"/><Relationship Id="rId42" Type="http://schemas.openxmlformats.org/officeDocument/2006/relationships/slide" Target="slides/slide15.xml"/><Relationship Id="rId63" Type="http://schemas.openxmlformats.org/officeDocument/2006/relationships/slide" Target="slides/slide36.xml"/><Relationship Id="rId84" Type="http://schemas.openxmlformats.org/officeDocument/2006/relationships/slide" Target="slides/slide57.xml"/><Relationship Id="rId138" Type="http://schemas.openxmlformats.org/officeDocument/2006/relationships/slide" Target="slides/slide111.xml"/><Relationship Id="rId159" Type="http://schemas.openxmlformats.org/officeDocument/2006/relationships/slide" Target="slides/slide132.xml"/><Relationship Id="rId170" Type="http://schemas.openxmlformats.org/officeDocument/2006/relationships/theme" Target="theme/theme1.xml"/><Relationship Id="rId107" Type="http://schemas.openxmlformats.org/officeDocument/2006/relationships/slide" Target="slides/slide80.xml"/><Relationship Id="rId11" Type="http://schemas.openxmlformats.org/officeDocument/2006/relationships/customXml" Target="../customXml/item11.xml"/><Relationship Id="rId32" Type="http://schemas.openxmlformats.org/officeDocument/2006/relationships/slide" Target="slides/slide5.xml"/><Relationship Id="rId53" Type="http://schemas.openxmlformats.org/officeDocument/2006/relationships/slide" Target="slides/slide26.xml"/><Relationship Id="rId74" Type="http://schemas.openxmlformats.org/officeDocument/2006/relationships/slide" Target="slides/slide47.xml"/><Relationship Id="rId128" Type="http://schemas.openxmlformats.org/officeDocument/2006/relationships/slide" Target="slides/slide101.xml"/><Relationship Id="rId149" Type="http://schemas.openxmlformats.org/officeDocument/2006/relationships/slide" Target="slides/slide122.xml"/><Relationship Id="rId5" Type="http://schemas.openxmlformats.org/officeDocument/2006/relationships/customXml" Target="../customXml/item5.xml"/><Relationship Id="rId95" Type="http://schemas.openxmlformats.org/officeDocument/2006/relationships/slide" Target="slides/slide68.xml"/><Relationship Id="rId160" Type="http://schemas.openxmlformats.org/officeDocument/2006/relationships/slide" Target="slides/slide133.xml"/><Relationship Id="rId22" Type="http://schemas.openxmlformats.org/officeDocument/2006/relationships/customXml" Target="../customXml/item22.xml"/><Relationship Id="rId43" Type="http://schemas.openxmlformats.org/officeDocument/2006/relationships/slide" Target="slides/slide16.xml"/><Relationship Id="rId64" Type="http://schemas.openxmlformats.org/officeDocument/2006/relationships/slide" Target="slides/slide37.xml"/><Relationship Id="rId118" Type="http://schemas.openxmlformats.org/officeDocument/2006/relationships/slide" Target="slides/slide91.xml"/><Relationship Id="rId139" Type="http://schemas.openxmlformats.org/officeDocument/2006/relationships/slide" Target="slides/slide112.xml"/><Relationship Id="rId85" Type="http://schemas.openxmlformats.org/officeDocument/2006/relationships/slide" Target="slides/slide58.xml"/><Relationship Id="rId150" Type="http://schemas.openxmlformats.org/officeDocument/2006/relationships/slide" Target="slides/slide123.xml"/><Relationship Id="rId171" Type="http://schemas.openxmlformats.org/officeDocument/2006/relationships/tableStyles" Target="tableStyles.xml"/><Relationship Id="rId12" Type="http://schemas.openxmlformats.org/officeDocument/2006/relationships/customXml" Target="../customXml/item12.xml"/><Relationship Id="rId33" Type="http://schemas.openxmlformats.org/officeDocument/2006/relationships/slide" Target="slides/slide6.xml"/><Relationship Id="rId108" Type="http://schemas.openxmlformats.org/officeDocument/2006/relationships/slide" Target="slides/slide81.xml"/><Relationship Id="rId129" Type="http://schemas.openxmlformats.org/officeDocument/2006/relationships/slide" Target="slides/slide102.xml"/><Relationship Id="rId54" Type="http://schemas.openxmlformats.org/officeDocument/2006/relationships/slide" Target="slides/slide27.xml"/><Relationship Id="rId70" Type="http://schemas.openxmlformats.org/officeDocument/2006/relationships/slide" Target="slides/slide43.xml"/><Relationship Id="rId75" Type="http://schemas.openxmlformats.org/officeDocument/2006/relationships/slide" Target="slides/slide48.xml"/><Relationship Id="rId91" Type="http://schemas.openxmlformats.org/officeDocument/2006/relationships/slide" Target="slides/slide64.xml"/><Relationship Id="rId96" Type="http://schemas.openxmlformats.org/officeDocument/2006/relationships/slide" Target="slides/slide69.xml"/><Relationship Id="rId140" Type="http://schemas.openxmlformats.org/officeDocument/2006/relationships/slide" Target="slides/slide113.xml"/><Relationship Id="rId145" Type="http://schemas.openxmlformats.org/officeDocument/2006/relationships/slide" Target="slides/slide118.xml"/><Relationship Id="rId161" Type="http://schemas.openxmlformats.org/officeDocument/2006/relationships/slide" Target="slides/slide134.xml"/><Relationship Id="rId16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slide" Target="slides/slide1.xml"/><Relationship Id="rId49" Type="http://schemas.openxmlformats.org/officeDocument/2006/relationships/slide" Target="slides/slide22.xml"/><Relationship Id="rId114" Type="http://schemas.openxmlformats.org/officeDocument/2006/relationships/slide" Target="slides/slide87.xml"/><Relationship Id="rId119" Type="http://schemas.openxmlformats.org/officeDocument/2006/relationships/slide" Target="slides/slide92.xml"/><Relationship Id="rId44" Type="http://schemas.openxmlformats.org/officeDocument/2006/relationships/slide" Target="slides/slide17.xml"/><Relationship Id="rId60" Type="http://schemas.openxmlformats.org/officeDocument/2006/relationships/slide" Target="slides/slide33.xml"/><Relationship Id="rId65" Type="http://schemas.openxmlformats.org/officeDocument/2006/relationships/slide" Target="slides/slide38.xml"/><Relationship Id="rId81" Type="http://schemas.openxmlformats.org/officeDocument/2006/relationships/slide" Target="slides/slide54.xml"/><Relationship Id="rId86" Type="http://schemas.openxmlformats.org/officeDocument/2006/relationships/slide" Target="slides/slide59.xml"/><Relationship Id="rId130" Type="http://schemas.openxmlformats.org/officeDocument/2006/relationships/slide" Target="slides/slide103.xml"/><Relationship Id="rId135" Type="http://schemas.openxmlformats.org/officeDocument/2006/relationships/slide" Target="slides/slide108.xml"/><Relationship Id="rId151" Type="http://schemas.openxmlformats.org/officeDocument/2006/relationships/slide" Target="slides/slide124.xml"/><Relationship Id="rId156" Type="http://schemas.openxmlformats.org/officeDocument/2006/relationships/slide" Target="slides/slide12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2.xml"/><Relationship Id="rId109" Type="http://schemas.openxmlformats.org/officeDocument/2006/relationships/slide" Target="slides/slide8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slide" Target="slides/slide77.xml"/><Relationship Id="rId120" Type="http://schemas.openxmlformats.org/officeDocument/2006/relationships/slide" Target="slides/slide93.xml"/><Relationship Id="rId125" Type="http://schemas.openxmlformats.org/officeDocument/2006/relationships/slide" Target="slides/slide98.xml"/><Relationship Id="rId141" Type="http://schemas.openxmlformats.org/officeDocument/2006/relationships/slide" Target="slides/slide114.xml"/><Relationship Id="rId146" Type="http://schemas.openxmlformats.org/officeDocument/2006/relationships/slide" Target="slides/slide119.xml"/><Relationship Id="rId167" Type="http://schemas.openxmlformats.org/officeDocument/2006/relationships/commentAuthors" Target="commentAuthors.xml"/><Relationship Id="rId7" Type="http://schemas.openxmlformats.org/officeDocument/2006/relationships/customXml" Target="../customXml/item7.xml"/><Relationship Id="rId71" Type="http://schemas.openxmlformats.org/officeDocument/2006/relationships/slide" Target="slides/slide44.xml"/><Relationship Id="rId92" Type="http://schemas.openxmlformats.org/officeDocument/2006/relationships/slide" Target="slides/slide65.xml"/><Relationship Id="rId162" Type="http://schemas.openxmlformats.org/officeDocument/2006/relationships/slide" Target="slides/slide135.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customXml" Target="../customXml/item24.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110" Type="http://schemas.openxmlformats.org/officeDocument/2006/relationships/slide" Target="slides/slide83.xml"/><Relationship Id="rId115" Type="http://schemas.openxmlformats.org/officeDocument/2006/relationships/slide" Target="slides/slide88.xml"/><Relationship Id="rId131" Type="http://schemas.openxmlformats.org/officeDocument/2006/relationships/slide" Target="slides/slide104.xml"/><Relationship Id="rId136" Type="http://schemas.openxmlformats.org/officeDocument/2006/relationships/slide" Target="slides/slide109.xml"/><Relationship Id="rId157" Type="http://schemas.openxmlformats.org/officeDocument/2006/relationships/slide" Target="slides/slide130.xml"/><Relationship Id="rId61" Type="http://schemas.openxmlformats.org/officeDocument/2006/relationships/slide" Target="slides/slide34.xml"/><Relationship Id="rId82" Type="http://schemas.openxmlformats.org/officeDocument/2006/relationships/slide" Target="slides/slide55.xml"/><Relationship Id="rId152" Type="http://schemas.openxmlformats.org/officeDocument/2006/relationships/slide" Target="slides/slide12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105" Type="http://schemas.openxmlformats.org/officeDocument/2006/relationships/slide" Target="slides/slide78.xml"/><Relationship Id="rId126" Type="http://schemas.openxmlformats.org/officeDocument/2006/relationships/slide" Target="slides/slide99.xml"/><Relationship Id="rId147" Type="http://schemas.openxmlformats.org/officeDocument/2006/relationships/slide" Target="slides/slide120.xml"/><Relationship Id="rId168"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slide" Target="slides/slide71.xml"/><Relationship Id="rId121" Type="http://schemas.openxmlformats.org/officeDocument/2006/relationships/slide" Target="slides/slide94.xml"/><Relationship Id="rId142" Type="http://schemas.openxmlformats.org/officeDocument/2006/relationships/slide" Target="slides/slide115.xml"/><Relationship Id="rId163" Type="http://schemas.openxmlformats.org/officeDocument/2006/relationships/slide" Target="slides/slide136.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9.xml"/><Relationship Id="rId67" Type="http://schemas.openxmlformats.org/officeDocument/2006/relationships/slide" Target="slides/slide40.xml"/><Relationship Id="rId116" Type="http://schemas.openxmlformats.org/officeDocument/2006/relationships/slide" Target="slides/slide89.xml"/><Relationship Id="rId137" Type="http://schemas.openxmlformats.org/officeDocument/2006/relationships/slide" Target="slides/slide110.xml"/><Relationship Id="rId158" Type="http://schemas.openxmlformats.org/officeDocument/2006/relationships/slide" Target="slides/slide131.xml"/><Relationship Id="rId20" Type="http://schemas.openxmlformats.org/officeDocument/2006/relationships/customXml" Target="../customXml/item20.xml"/><Relationship Id="rId41" Type="http://schemas.openxmlformats.org/officeDocument/2006/relationships/slide" Target="slides/slide14.xml"/><Relationship Id="rId62" Type="http://schemas.openxmlformats.org/officeDocument/2006/relationships/slide" Target="slides/slide35.xml"/><Relationship Id="rId83" Type="http://schemas.openxmlformats.org/officeDocument/2006/relationships/slide" Target="slides/slide56.xml"/><Relationship Id="rId88" Type="http://schemas.openxmlformats.org/officeDocument/2006/relationships/slide" Target="slides/slide61.xml"/><Relationship Id="rId111" Type="http://schemas.openxmlformats.org/officeDocument/2006/relationships/slide" Target="slides/slide84.xml"/><Relationship Id="rId132" Type="http://schemas.openxmlformats.org/officeDocument/2006/relationships/slide" Target="slides/slide105.xml"/><Relationship Id="rId153" Type="http://schemas.openxmlformats.org/officeDocument/2006/relationships/slide" Target="slides/slide126.xml"/><Relationship Id="rId15" Type="http://schemas.openxmlformats.org/officeDocument/2006/relationships/customXml" Target="../customXml/item15.xml"/><Relationship Id="rId36" Type="http://schemas.openxmlformats.org/officeDocument/2006/relationships/slide" Target="slides/slide9.xml"/><Relationship Id="rId57" Type="http://schemas.openxmlformats.org/officeDocument/2006/relationships/slide" Target="slides/slide30.xml"/><Relationship Id="rId106" Type="http://schemas.openxmlformats.org/officeDocument/2006/relationships/slide" Target="slides/slide79.xml"/><Relationship Id="rId127" Type="http://schemas.openxmlformats.org/officeDocument/2006/relationships/slide" Target="slides/slide100.xml"/><Relationship Id="rId10" Type="http://schemas.openxmlformats.org/officeDocument/2006/relationships/customXml" Target="../customXml/item10.xml"/><Relationship Id="rId31" Type="http://schemas.openxmlformats.org/officeDocument/2006/relationships/slide" Target="slides/slide4.xml"/><Relationship Id="rId52" Type="http://schemas.openxmlformats.org/officeDocument/2006/relationships/slide" Target="slides/slide25.xml"/><Relationship Id="rId73" Type="http://schemas.openxmlformats.org/officeDocument/2006/relationships/slide" Target="slides/slide46.xml"/><Relationship Id="rId78" Type="http://schemas.openxmlformats.org/officeDocument/2006/relationships/slide" Target="slides/slide51.xml"/><Relationship Id="rId94" Type="http://schemas.openxmlformats.org/officeDocument/2006/relationships/slide" Target="slides/slide67.xml"/><Relationship Id="rId99" Type="http://schemas.openxmlformats.org/officeDocument/2006/relationships/slide" Target="slides/slide72.xml"/><Relationship Id="rId101" Type="http://schemas.openxmlformats.org/officeDocument/2006/relationships/slide" Target="slides/slide74.xml"/><Relationship Id="rId122" Type="http://schemas.openxmlformats.org/officeDocument/2006/relationships/slide" Target="slides/slide95.xml"/><Relationship Id="rId143" Type="http://schemas.openxmlformats.org/officeDocument/2006/relationships/slide" Target="slides/slide116.xml"/><Relationship Id="rId148" Type="http://schemas.openxmlformats.org/officeDocument/2006/relationships/slide" Target="slides/slide121.xml"/><Relationship Id="rId164" Type="http://schemas.openxmlformats.org/officeDocument/2006/relationships/slide" Target="slides/slide137.xml"/><Relationship Id="rId169"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slide" Target="slides/slide20.xml"/><Relationship Id="rId68" Type="http://schemas.openxmlformats.org/officeDocument/2006/relationships/slide" Target="slides/slide41.xml"/><Relationship Id="rId89" Type="http://schemas.openxmlformats.org/officeDocument/2006/relationships/slide" Target="slides/slide62.xml"/><Relationship Id="rId112" Type="http://schemas.openxmlformats.org/officeDocument/2006/relationships/slide" Target="slides/slide85.xml"/><Relationship Id="rId133" Type="http://schemas.openxmlformats.org/officeDocument/2006/relationships/slide" Target="slides/slide106.xml"/><Relationship Id="rId154" Type="http://schemas.openxmlformats.org/officeDocument/2006/relationships/slide" Target="slides/slide127.xml"/><Relationship Id="rId16" Type="http://schemas.openxmlformats.org/officeDocument/2006/relationships/customXml" Target="../customXml/item16.xml"/><Relationship Id="rId37" Type="http://schemas.openxmlformats.org/officeDocument/2006/relationships/slide" Target="slides/slide10.xml"/><Relationship Id="rId58" Type="http://schemas.openxmlformats.org/officeDocument/2006/relationships/slide" Target="slides/slide31.xml"/><Relationship Id="rId79" Type="http://schemas.openxmlformats.org/officeDocument/2006/relationships/slide" Target="slides/slide52.xml"/><Relationship Id="rId102" Type="http://schemas.openxmlformats.org/officeDocument/2006/relationships/slide" Target="slides/slide75.xml"/><Relationship Id="rId123" Type="http://schemas.openxmlformats.org/officeDocument/2006/relationships/slide" Target="slides/slide96.xml"/><Relationship Id="rId144" Type="http://schemas.openxmlformats.org/officeDocument/2006/relationships/slide" Target="slides/slide117.xml"/><Relationship Id="rId90" Type="http://schemas.openxmlformats.org/officeDocument/2006/relationships/slide" Target="slides/slide63.xml"/><Relationship Id="rId165" Type="http://schemas.openxmlformats.org/officeDocument/2006/relationships/slide" Target="slides/slide138.xml"/><Relationship Id="rId27" Type="http://schemas.openxmlformats.org/officeDocument/2006/relationships/slideMaster" Target="slideMasters/slideMaster1.xml"/><Relationship Id="rId48" Type="http://schemas.openxmlformats.org/officeDocument/2006/relationships/slide" Target="slides/slide21.xml"/><Relationship Id="rId69" Type="http://schemas.openxmlformats.org/officeDocument/2006/relationships/slide" Target="slides/slide42.xml"/><Relationship Id="rId113" Type="http://schemas.openxmlformats.org/officeDocument/2006/relationships/slide" Target="slides/slide86.xml"/><Relationship Id="rId134" Type="http://schemas.openxmlformats.org/officeDocument/2006/relationships/slide" Target="slides/slide107.xml"/><Relationship Id="rId80" Type="http://schemas.openxmlformats.org/officeDocument/2006/relationships/slide" Target="slides/slide53.xml"/><Relationship Id="rId155" Type="http://schemas.openxmlformats.org/officeDocument/2006/relationships/slide" Target="slides/slide128.xml"/><Relationship Id="rId17" Type="http://schemas.openxmlformats.org/officeDocument/2006/relationships/customXml" Target="../customXml/item17.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slide" Target="slides/slide76.xml"/><Relationship Id="rId124" Type="http://schemas.openxmlformats.org/officeDocument/2006/relationships/slide" Target="slides/slide9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11/23/2022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104</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120</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126</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134</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C71EB36-25AC-4364-9BD4-176CEBF794A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A4513C-71C8-4F8B-A8EB-A0BB27609073}" type="slidenum">
              <a:rPr lang="en-US" altLang="en-US" smtClean="0"/>
              <a:pPr>
                <a:spcBef>
                  <a:spcPct val="0"/>
                </a:spcBef>
              </a:pPr>
              <a:t>7</a:t>
            </a:fld>
            <a:endParaRPr lang="en-US" altLang="en-US"/>
          </a:p>
        </p:txBody>
      </p:sp>
      <p:sp>
        <p:nvSpPr>
          <p:cNvPr id="14339" name="Rectangle 2">
            <a:extLst>
              <a:ext uri="{FF2B5EF4-FFF2-40B4-BE49-F238E27FC236}">
                <a16:creationId xmlns:a16="http://schemas.microsoft.com/office/drawing/2014/main" id="{BA60807A-4B38-4B1F-9A02-4A5F3E00F462}"/>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09477708-2241-4379-91EB-3A74CF1B3AAF}"/>
              </a:ext>
            </a:extLst>
          </p:cNvPr>
          <p:cNvSpPr>
            <a:spLocks noGrp="1" noChangeArrowheads="1"/>
          </p:cNvSpPr>
          <p:nvPr>
            <p:ph type="body" idx="1"/>
          </p:nvPr>
        </p:nvSpPr>
        <p:spPr>
          <a:noFill/>
        </p:spPr>
        <p:txBody>
          <a:bodyPr/>
          <a:lstStyle/>
          <a:p>
            <a:pPr eaLnBrk="1" hangingPunct="1"/>
            <a:r>
              <a:rPr lang="en-US" altLang="en-US"/>
              <a:t>ARM is one of the leading processor in the industry among many 32 bit embedded systems.It has been widely used in mobile phones, handheld organizers, portable consumer devices etc.</a:t>
            </a:r>
          </a:p>
          <a:p>
            <a:pPr eaLnBrk="1" hangingPunct="1"/>
            <a:endParaRPr lang="en-US" altLang="en-US"/>
          </a:p>
          <a:p>
            <a:pPr eaLnBrk="1" hangingPunct="1"/>
            <a:r>
              <a:rPr lang="en-US" altLang="en-US"/>
              <a:t>ARM designers introduced the first prototype(ARM1) in the year 1985. ARM is originally developed at Acorn Computers Limited, Cambridge England. During this time it has been referred as Acorn RISC Machine. The ARM project was led by Roger Wilson and Steve Furber. Steve Furber is known as Father of ARM.Later in the year 1990 Acorn RISC Machine has been reformed as ARM Limited. So ARM refers to Advanced RISC Machine.</a:t>
            </a:r>
          </a:p>
          <a:p>
            <a:pPr eaLnBrk="1" hangingPunct="1"/>
            <a:endParaRPr lang="en-US" altLang="en-US"/>
          </a:p>
          <a:p>
            <a:pPr eaLnBrk="1" hangingPunct="1"/>
            <a:r>
              <a:rPr lang="en-US" altLang="en-US"/>
              <a:t>ARM is just giving out the cores. Other companies make processors based on its cores. One of the most successful core is ARM7TDMI. This is the first core introduced with Thumb 16 bit decoder which provides high code density and low power consumption.</a:t>
            </a:r>
          </a:p>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83B0EFC-2653-4335-B2B0-7B859C95443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EA28DC-9A69-447B-86D1-D1DFA3674E17}" type="slidenum">
              <a:rPr lang="en-US" altLang="en-US" smtClean="0"/>
              <a:pPr>
                <a:spcBef>
                  <a:spcPct val="0"/>
                </a:spcBef>
              </a:pPr>
              <a:t>8</a:t>
            </a:fld>
            <a:endParaRPr lang="en-US" altLang="en-US"/>
          </a:p>
        </p:txBody>
      </p:sp>
      <p:sp>
        <p:nvSpPr>
          <p:cNvPr id="16387" name="Rectangle 1026">
            <a:extLst>
              <a:ext uri="{FF2B5EF4-FFF2-40B4-BE49-F238E27FC236}">
                <a16:creationId xmlns:a16="http://schemas.microsoft.com/office/drawing/2014/main" id="{4E74ACBC-4B34-4689-B897-338E8DE98864}"/>
              </a:ext>
            </a:extLst>
          </p:cNvPr>
          <p:cNvSpPr>
            <a:spLocks noGrp="1" noRot="1" noChangeAspect="1" noChangeArrowheads="1" noTextEdit="1"/>
          </p:cNvSpPr>
          <p:nvPr>
            <p:ph type="sldImg"/>
          </p:nvPr>
        </p:nvSpPr>
        <p:spPr>
          <a:ln/>
        </p:spPr>
      </p:sp>
      <p:sp>
        <p:nvSpPr>
          <p:cNvPr id="16388" name="Rectangle 1027">
            <a:extLst>
              <a:ext uri="{FF2B5EF4-FFF2-40B4-BE49-F238E27FC236}">
                <a16:creationId xmlns:a16="http://schemas.microsoft.com/office/drawing/2014/main" id="{9CC944BD-F1EF-46DB-8A36-90317C2C4480}"/>
              </a:ext>
            </a:extLst>
          </p:cNvPr>
          <p:cNvSpPr>
            <a:spLocks noGrp="1" noChangeArrowheads="1"/>
          </p:cNvSpPr>
          <p:nvPr>
            <p:ph type="body" idx="1"/>
          </p:nvPr>
        </p:nvSpPr>
        <p:spPr>
          <a:noFill/>
        </p:spPr>
        <p:txBody>
          <a:bodyPr/>
          <a:lstStyle/>
          <a:p>
            <a:pPr eaLnBrk="1" hangingPunct="1"/>
            <a:r>
              <a:rPr lang="en-US" altLang="en-US"/>
              <a:t>As the name tells ARM makes use of RISC architecture. ARM is Intellectual Property Company. Other partners of ARM make use of ARM’s IP core and make processors based on these cores.</a:t>
            </a:r>
          </a:p>
          <a:p>
            <a:pPr eaLnBrk="1" hangingPunct="1"/>
            <a:endParaRPr lang="en-US" altLang="en-US"/>
          </a:p>
          <a:p>
            <a:pPr eaLnBrk="1" hangingPunct="1"/>
            <a:r>
              <a:rPr lang="en-US" altLang="en-US">
                <a:latin typeface="Minion-Regular" charset="0"/>
              </a:rPr>
              <a:t>Many of the top semiconductor companies around the world produce products based around the ARM processor</a:t>
            </a:r>
          </a:p>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CC7E6E5B-4E22-43D3-A589-656E5BE73DC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35066F5-8FF4-4E64-B4F8-946C37A3ABA1}" type="slidenum">
              <a:rPr lang="en-US" altLang="en-US" smtClean="0"/>
              <a:pPr>
                <a:spcBef>
                  <a:spcPct val="0"/>
                </a:spcBef>
              </a:pPr>
              <a:t>11</a:t>
            </a:fld>
            <a:endParaRPr lang="en-US" altLang="en-US"/>
          </a:p>
        </p:txBody>
      </p:sp>
      <p:sp>
        <p:nvSpPr>
          <p:cNvPr id="20483" name="Rectangle 2">
            <a:extLst>
              <a:ext uri="{FF2B5EF4-FFF2-40B4-BE49-F238E27FC236}">
                <a16:creationId xmlns:a16="http://schemas.microsoft.com/office/drawing/2014/main" id="{652D37CA-6B8F-4F10-AC9E-3522A24201E6}"/>
              </a:ext>
            </a:extLst>
          </p:cNvPr>
          <p:cNvSpPr>
            <a:spLocks noGrp="1" noRot="1" noChangeAspect="1" noChangeArrowheads="1" noTextEdit="1"/>
          </p:cNvSpPr>
          <p:nvPr>
            <p:ph type="sldImg"/>
          </p:nvPr>
        </p:nvSpPr>
        <p:spPr>
          <a:xfrm>
            <a:off x="1257300" y="720725"/>
            <a:ext cx="4800600" cy="3600450"/>
          </a:xfrm>
          <a:ln/>
        </p:spPr>
      </p:sp>
      <p:sp>
        <p:nvSpPr>
          <p:cNvPr id="20484" name="Rectangle 3">
            <a:extLst>
              <a:ext uri="{FF2B5EF4-FFF2-40B4-BE49-F238E27FC236}">
                <a16:creationId xmlns:a16="http://schemas.microsoft.com/office/drawing/2014/main" id="{20ADDAB2-1036-4BD7-9D6A-56BDB8765981}"/>
              </a:ext>
            </a:extLst>
          </p:cNvPr>
          <p:cNvSpPr>
            <a:spLocks noGrp="1" noChangeArrowheads="1"/>
          </p:cNvSpPr>
          <p:nvPr>
            <p:ph type="body" idx="1"/>
          </p:nvPr>
        </p:nvSpPr>
        <p:spPr>
          <a:xfrm>
            <a:off x="974725" y="4560888"/>
            <a:ext cx="5365750" cy="4319587"/>
          </a:xfrm>
          <a:noFill/>
        </p:spPr>
        <p:txBody>
          <a:bodyPr/>
          <a:lstStyle/>
          <a:p>
            <a:pPr eaLnBrk="1" hangingPunct="1"/>
            <a:endParaRPr lang="en-US" altLang="en-US"/>
          </a:p>
          <a:p>
            <a:pPr eaLnBrk="1" hangingPunct="1"/>
            <a:r>
              <a:rPr lang="en-US" altLang="en-US"/>
              <a:t>As mentioned, In RISC there is a greater complexity in the compiler but processor architecture is simpler.</a:t>
            </a:r>
          </a:p>
          <a:p>
            <a:pPr eaLnBrk="1" hangingPunct="1"/>
            <a:r>
              <a:rPr lang="en-US" altLang="en-US"/>
              <a:t>In CISC there is greater complexity in processor Architecture.</a:t>
            </a:r>
          </a:p>
          <a:p>
            <a:pPr eaLnBrk="1" hangingPunct="1"/>
            <a:endParaRPr lang="en-US" altLang="en-US"/>
          </a:p>
          <a:p>
            <a:pPr eaLnBrk="1" hangingPunct="1"/>
            <a:r>
              <a:rPr lang="en-US" altLang="en-US"/>
              <a:t>RISC processors are simpler and core can operate at higher clock frequencies. CISC processors are complex and operate at lower clock frequencies.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25</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35</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43</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46</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88</a:t>
            </a:fld>
            <a:endParaRPr lang="en-US"/>
          </a:p>
        </p:txBody>
      </p:sp>
    </p:spTree>
    <p:extLst>
      <p:ext uri="{BB962C8B-B14F-4D97-AF65-F5344CB8AC3E}">
        <p14:creationId xmlns:p14="http://schemas.microsoft.com/office/powerpoint/2010/main" val="28574261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4"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5"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9"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3" y="5166487"/>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81"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81"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4" y="5253230"/>
            <a:ext cx="1101853"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2"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1"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4"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1"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80" y="5331078"/>
            <a:ext cx="164590"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4"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40" y="5235066"/>
            <a:ext cx="2272283"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7"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8"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4"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1"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7"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7"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7" y="6144895"/>
            <a:ext cx="68578"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80"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71"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8"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8"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71" y="6263767"/>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5"/>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9" y="6748400"/>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11" y="2439923"/>
            <a:ext cx="4043384"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3" y="4231641"/>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9" y="6830695"/>
            <a:ext cx="534211"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9" y="6946604"/>
            <a:ext cx="534211"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30"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2" y="1737995"/>
            <a:ext cx="4651630"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9" y="6748400"/>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91" y="6802587"/>
            <a:ext cx="462203"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9" y="6748400"/>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8" y="1138555"/>
            <a:ext cx="8801101"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30"/>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2" y="1808862"/>
            <a:ext cx="8958138"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90" y="7014973"/>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s://youtu.be/3brOzLJmeek"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3.emf"/></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3.xml"/><Relationship Id="rId4" Type="http://schemas.openxmlformats.org/officeDocument/2006/relationships/image" Target="../media/image83.emf"/></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hyperlink" Target="https://youtu.be/uFBNf7F3l60"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youtu.be/uFBNf7F3l60"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youtu.be/advO4ZXrfvU"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2.xml"/><Relationship Id="rId4" Type="http://schemas.openxmlformats.org/officeDocument/2006/relationships/image" Target="../media/image106.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8" y="1762026"/>
            <a:ext cx="7128791"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03D918A-A231-45F1-AA76-E1291D31BADA}"/>
              </a:ext>
            </a:extLst>
          </p:cNvPr>
          <p:cNvSpPr>
            <a:spLocks noGrp="1" noChangeArrowheads="1"/>
          </p:cNvSpPr>
          <p:nvPr>
            <p:ph type="title"/>
          </p:nvPr>
        </p:nvSpPr>
        <p:spPr/>
        <p:txBody>
          <a:bodyPr/>
          <a:lstStyle/>
          <a:p>
            <a:pPr eaLnBrk="1" hangingPunct="1"/>
            <a:r>
              <a:rPr lang="en-US" altLang="en-US"/>
              <a:t>RISC</a:t>
            </a:r>
          </a:p>
        </p:txBody>
      </p:sp>
      <p:sp>
        <p:nvSpPr>
          <p:cNvPr id="18435" name="Rectangle 3">
            <a:extLst>
              <a:ext uri="{FF2B5EF4-FFF2-40B4-BE49-F238E27FC236}">
                <a16:creationId xmlns:a16="http://schemas.microsoft.com/office/drawing/2014/main" id="{75ACF15E-6AE3-4364-BA96-5A6C1C0AE608}"/>
              </a:ext>
            </a:extLst>
          </p:cNvPr>
          <p:cNvSpPr>
            <a:spLocks noGrp="1" noChangeArrowheads="1"/>
          </p:cNvSpPr>
          <p:nvPr>
            <p:ph type="body" idx="1"/>
          </p:nvPr>
        </p:nvSpPr>
        <p:spPr>
          <a:xfrm>
            <a:off x="812800" y="1427339"/>
            <a:ext cx="9067800" cy="4986941"/>
          </a:xfrm>
        </p:spPr>
        <p:txBody>
          <a:bodyPr/>
          <a:lstStyle/>
          <a:p>
            <a:pPr eaLnBrk="1" hangingPunct="1">
              <a:lnSpc>
                <a:spcPct val="150000"/>
              </a:lnSpc>
            </a:pPr>
            <a:r>
              <a:rPr lang="en-US" altLang="en-US" sz="3085" dirty="0"/>
              <a:t>Advantage(s)</a:t>
            </a:r>
            <a:endParaRPr lang="en-GB" altLang="en-US" sz="3085" dirty="0"/>
          </a:p>
          <a:p>
            <a:pPr lvl="1" eaLnBrk="1" hangingPunct="1">
              <a:lnSpc>
                <a:spcPct val="150000"/>
              </a:lnSpc>
            </a:pPr>
            <a:r>
              <a:rPr lang="en-GB" altLang="en-US" sz="2645" dirty="0"/>
              <a:t>A Smaller Die Size</a:t>
            </a:r>
          </a:p>
          <a:p>
            <a:pPr lvl="1" eaLnBrk="1" hangingPunct="1">
              <a:lnSpc>
                <a:spcPct val="150000"/>
              </a:lnSpc>
            </a:pPr>
            <a:r>
              <a:rPr lang="en-GB" altLang="en-US" sz="2645" dirty="0"/>
              <a:t>A Shorter Development Time</a:t>
            </a:r>
          </a:p>
          <a:p>
            <a:pPr lvl="1" eaLnBrk="1" hangingPunct="1">
              <a:lnSpc>
                <a:spcPct val="150000"/>
              </a:lnSpc>
            </a:pPr>
            <a:r>
              <a:rPr lang="en-GB" altLang="en-US" sz="2645" dirty="0"/>
              <a:t>Higher Performance (Bit Tricky)</a:t>
            </a:r>
          </a:p>
          <a:p>
            <a:pPr eaLnBrk="1" hangingPunct="1">
              <a:lnSpc>
                <a:spcPct val="150000"/>
              </a:lnSpc>
            </a:pPr>
            <a:r>
              <a:rPr lang="en-US" altLang="en-US" sz="3085" dirty="0"/>
              <a:t>Disadvantage</a:t>
            </a:r>
            <a:endParaRPr lang="en-GB" altLang="en-US" sz="3085" dirty="0"/>
          </a:p>
          <a:p>
            <a:pPr lvl="1" eaLnBrk="1" hangingPunct="1"/>
            <a:r>
              <a:rPr lang="en-GB" altLang="en-US" sz="2645" dirty="0"/>
              <a:t>Generally poor code density (Fixed Length Instruction)</a:t>
            </a:r>
          </a:p>
          <a:p>
            <a:pPr eaLnBrk="1" hangingPunct="1"/>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Bootloaders and Memory Remapping</a:t>
            </a:r>
            <a:endParaRPr lang="en-US" dirty="0"/>
          </a:p>
        </p:txBody>
      </p:sp>
      <p:sp>
        <p:nvSpPr>
          <p:cNvPr id="3" name="Text Placeholder 2"/>
          <p:cNvSpPr>
            <a:spLocks noGrp="1"/>
          </p:cNvSpPr>
          <p:nvPr>
            <p:ph type="body" idx="1"/>
          </p:nvPr>
        </p:nvSpPr>
        <p:spPr>
          <a:xfrm>
            <a:off x="162128" y="1329980"/>
            <a:ext cx="9663642" cy="1667375"/>
          </a:xfrm>
        </p:spPr>
        <p:txBody>
          <a:bodyPr/>
          <a:lstStyle/>
          <a:p>
            <a:r>
              <a:rPr lang="en-US" dirty="0"/>
              <a:t>For chips with a boot loader ROM, the boot loader is executed when the system is started, so it has to be located in address 0 when the system starts at power up. </a:t>
            </a:r>
          </a:p>
          <a:p>
            <a:r>
              <a:rPr lang="en-US" dirty="0"/>
              <a:t>However, the next time the system starts, it might not need to execute the boot loader again and can run the application in the flash directly, so the memory map needs to be changed.</a:t>
            </a:r>
          </a:p>
          <a:p>
            <a:r>
              <a:rPr lang="en-US" dirty="0"/>
              <a:t>In order to do this, the </a:t>
            </a:r>
            <a:r>
              <a:rPr lang="en-US" dirty="0">
                <a:solidFill>
                  <a:srgbClr val="FF0000"/>
                </a:solidFill>
              </a:rPr>
              <a:t>address decoder needs to be programmable.</a:t>
            </a:r>
            <a:r>
              <a:rPr lang="en-US" dirty="0"/>
              <a:t> A </a:t>
            </a:r>
            <a:r>
              <a:rPr lang="en-US" dirty="0">
                <a:solidFill>
                  <a:srgbClr val="FF0000"/>
                </a:solidFill>
              </a:rPr>
              <a:t>hardware register (e.g., a peripheral register in a system control unit) can be used</a:t>
            </a:r>
            <a:r>
              <a:rPr lang="en-US" dirty="0"/>
              <a:t>.</a:t>
            </a:r>
          </a:p>
          <a:p>
            <a:r>
              <a:rPr lang="en-US" dirty="0"/>
              <a:t>The operation to switch the memory map is called “</a:t>
            </a:r>
            <a:r>
              <a:rPr lang="en-US" dirty="0">
                <a:solidFill>
                  <a:srgbClr val="FF0000"/>
                </a:solidFill>
              </a:rPr>
              <a:t>Memory Remap.” This operation is done by the boot loader.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394372" y="105842"/>
            <a:ext cx="5688629" cy="6578882"/>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1" y="22077"/>
            <a:ext cx="9402120" cy="556623"/>
          </a:xfrm>
        </p:spPr>
        <p:txBody>
          <a:bodyPr/>
          <a:lstStyle/>
          <a:p>
            <a:pPr algn="ctr"/>
            <a:r>
              <a:rPr lang="en-US" dirty="0">
                <a:highlight>
                  <a:srgbClr val="FFFF00"/>
                </a:highlight>
              </a:rPr>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1"/>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2"/>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2" y="105844"/>
            <a:ext cx="9647253"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2" y="1546003"/>
            <a:ext cx="9647253"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lang="en-US" sz="900" b="1" i="0" u="none" strike="noStrike" kern="1200" cap="none" spc="0" normalizeH="0" baseline="0" noProof="0" smtClean="0">
                <a:ln>
                  <a:noFill/>
                </a:ln>
                <a:solidFill>
                  <a:srgbClr val="FFFFFF"/>
                </a:solidFill>
                <a:effectLst/>
                <a:uLnTx/>
                <a:uFillTx/>
                <a:latin typeface="Arial"/>
                <a:ea typeface="+mn-ea"/>
                <a:cs typeface="Arial"/>
              </a:rPr>
              <a:pPr marL="88900" marR="0" lvl="0" indent="0" algn="l" defTabSz="914400" rtl="0" eaLnBrk="1" fontAlgn="auto" latinLnBrk="0" hangingPunct="1">
                <a:lnSpc>
                  <a:spcPct val="100000"/>
                </a:lnSpc>
                <a:spcBef>
                  <a:spcPts val="0"/>
                </a:spcBef>
                <a:spcAft>
                  <a:spcPts val="0"/>
                </a:spcAft>
                <a:buClrTx/>
                <a:buSzTx/>
                <a:buFontTx/>
                <a:buNone/>
                <a:tabLst/>
                <a:defRPr/>
              </a:pPr>
              <a:t>109</a:t>
            </a:fld>
            <a:endParaRPr kumimoji="0" lang="en-US" sz="900" b="0" i="0" u="none" strike="noStrike" kern="1200" cap="none" spc="0" normalizeH="0" baseline="0" noProof="0">
              <a:ln>
                <a:noFill/>
              </a:ln>
              <a:solidFill>
                <a:prstClr val="black"/>
              </a:solidFill>
              <a:effectLst/>
              <a:uLnTx/>
              <a:uFillTx/>
              <a:latin typeface="Arial"/>
              <a:ea typeface="+mn-ea"/>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p:spTree>
    <p:extLst>
      <p:ext uri="{BB962C8B-B14F-4D97-AF65-F5344CB8AC3E}">
        <p14:creationId xmlns:p14="http://schemas.microsoft.com/office/powerpoint/2010/main" val="101500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D5ED2E3-9BE3-429F-97C5-039BA6E6A195}"/>
              </a:ext>
            </a:extLst>
          </p:cNvPr>
          <p:cNvSpPr>
            <a:spLocks noGrp="1" noChangeArrowheads="1"/>
          </p:cNvSpPr>
          <p:nvPr>
            <p:ph type="title"/>
          </p:nvPr>
        </p:nvSpPr>
        <p:spPr/>
        <p:txBody>
          <a:bodyPr/>
          <a:lstStyle/>
          <a:p>
            <a:pPr eaLnBrk="1" hangingPunct="1"/>
            <a:r>
              <a:rPr lang="en-US" altLang="en-US"/>
              <a:t>CISC vs. RISC </a:t>
            </a:r>
          </a:p>
        </p:txBody>
      </p:sp>
      <p:grpSp>
        <p:nvGrpSpPr>
          <p:cNvPr id="19459" name="Group 3">
            <a:extLst>
              <a:ext uri="{FF2B5EF4-FFF2-40B4-BE49-F238E27FC236}">
                <a16:creationId xmlns:a16="http://schemas.microsoft.com/office/drawing/2014/main" id="{1281D997-970E-42A7-A3D6-24580278D4BD}"/>
              </a:ext>
            </a:extLst>
          </p:cNvPr>
          <p:cNvGrpSpPr>
            <a:grpSpLocks/>
          </p:cNvGrpSpPr>
          <p:nvPr/>
        </p:nvGrpSpPr>
        <p:grpSpPr bwMode="auto">
          <a:xfrm>
            <a:off x="1631421" y="1973086"/>
            <a:ext cx="4722813" cy="3921684"/>
            <a:chOff x="756" y="1128"/>
            <a:chExt cx="2700" cy="2242"/>
          </a:xfrm>
        </p:grpSpPr>
        <p:sp>
          <p:nvSpPr>
            <p:cNvPr id="19466" name="AutoShape 4">
              <a:extLst>
                <a:ext uri="{FF2B5EF4-FFF2-40B4-BE49-F238E27FC236}">
                  <a16:creationId xmlns:a16="http://schemas.microsoft.com/office/drawing/2014/main" id="{80B7109D-F288-4EBF-A1F0-E7BA89256D3D}"/>
                </a:ext>
              </a:extLst>
            </p:cNvPr>
            <p:cNvSpPr>
              <a:spLocks noChangeArrowheads="1"/>
            </p:cNvSpPr>
            <p:nvPr/>
          </p:nvSpPr>
          <p:spPr bwMode="auto">
            <a:xfrm>
              <a:off x="768" y="1488"/>
              <a:ext cx="1152" cy="336"/>
            </a:xfrm>
            <a:prstGeom prst="roundRect">
              <a:avLst>
                <a:gd name="adj" fmla="val 16667"/>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7" name="Rectangle 5">
              <a:extLst>
                <a:ext uri="{FF2B5EF4-FFF2-40B4-BE49-F238E27FC236}">
                  <a16:creationId xmlns:a16="http://schemas.microsoft.com/office/drawing/2014/main" id="{3A6D9C6A-1F30-4A98-ADFF-546718F0E407}"/>
                </a:ext>
              </a:extLst>
            </p:cNvPr>
            <p:cNvSpPr>
              <a:spLocks noChangeArrowheads="1"/>
            </p:cNvSpPr>
            <p:nvPr/>
          </p:nvSpPr>
          <p:spPr bwMode="auto">
            <a:xfrm>
              <a:off x="756" y="2880"/>
              <a:ext cx="1200" cy="384"/>
            </a:xfrm>
            <a:prstGeom prst="rect">
              <a:avLst/>
            </a:prstGeom>
            <a:solidFill>
              <a:srgbClr val="FFCC0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8" name="Text Box 6">
              <a:extLst>
                <a:ext uri="{FF2B5EF4-FFF2-40B4-BE49-F238E27FC236}">
                  <a16:creationId xmlns:a16="http://schemas.microsoft.com/office/drawing/2014/main" id="{B1990F83-C7AB-499A-B0C1-C0DD3849B126}"/>
                </a:ext>
              </a:extLst>
            </p:cNvPr>
            <p:cNvSpPr txBox="1">
              <a:spLocks noChangeArrowheads="1"/>
            </p:cNvSpPr>
            <p:nvPr/>
          </p:nvSpPr>
          <p:spPr bwMode="auto">
            <a:xfrm>
              <a:off x="1488" y="2160"/>
              <a:ext cx="148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9" name="Line 7">
              <a:extLst>
                <a:ext uri="{FF2B5EF4-FFF2-40B4-BE49-F238E27FC236}">
                  <a16:creationId xmlns:a16="http://schemas.microsoft.com/office/drawing/2014/main" id="{307AC34E-55B5-4265-AD4C-4BC049B8C7C0}"/>
                </a:ext>
              </a:extLst>
            </p:cNvPr>
            <p:cNvSpPr>
              <a:spLocks noChangeShapeType="1"/>
            </p:cNvSpPr>
            <p:nvPr/>
          </p:nvSpPr>
          <p:spPr bwMode="auto">
            <a:xfrm>
              <a:off x="1344" y="1824"/>
              <a:ext cx="0" cy="100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70" name="Text Box 8">
              <a:extLst>
                <a:ext uri="{FF2B5EF4-FFF2-40B4-BE49-F238E27FC236}">
                  <a16:creationId xmlns:a16="http://schemas.microsoft.com/office/drawing/2014/main" id="{4BEF5431-B5BE-46D8-BCA5-71CFDF138FF4}"/>
                </a:ext>
              </a:extLst>
            </p:cNvPr>
            <p:cNvSpPr txBox="1">
              <a:spLocks noChangeArrowheads="1"/>
            </p:cNvSpPr>
            <p:nvPr/>
          </p:nvSpPr>
          <p:spPr bwMode="auto">
            <a:xfrm>
              <a:off x="1968" y="2832"/>
              <a:ext cx="148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71" name="Text Box 9">
              <a:extLst>
                <a:ext uri="{FF2B5EF4-FFF2-40B4-BE49-F238E27FC236}">
                  <a16:creationId xmlns:a16="http://schemas.microsoft.com/office/drawing/2014/main" id="{300C7236-084F-4129-95D5-2F1B8B2FD109}"/>
                </a:ext>
              </a:extLst>
            </p:cNvPr>
            <p:cNvSpPr txBox="1">
              <a:spLocks noChangeArrowheads="1"/>
            </p:cNvSpPr>
            <p:nvPr/>
          </p:nvSpPr>
          <p:spPr bwMode="auto">
            <a:xfrm>
              <a:off x="1056" y="1128"/>
              <a:ext cx="148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CISC</a:t>
              </a:r>
            </a:p>
          </p:txBody>
        </p:sp>
      </p:grpSp>
      <p:sp>
        <p:nvSpPr>
          <p:cNvPr id="19460" name="AutoShape 10">
            <a:extLst>
              <a:ext uri="{FF2B5EF4-FFF2-40B4-BE49-F238E27FC236}">
                <a16:creationId xmlns:a16="http://schemas.microsoft.com/office/drawing/2014/main" id="{EA96580E-F499-4207-BEFE-D9FD4B4C4D27}"/>
              </a:ext>
            </a:extLst>
          </p:cNvPr>
          <p:cNvSpPr>
            <a:spLocks noChangeArrowheads="1"/>
          </p:cNvSpPr>
          <p:nvPr/>
        </p:nvSpPr>
        <p:spPr bwMode="auto">
          <a:xfrm>
            <a:off x="6270272" y="2585302"/>
            <a:ext cx="2015067" cy="587728"/>
          </a:xfrm>
          <a:prstGeom prst="roundRect">
            <a:avLst>
              <a:gd name="adj" fmla="val 16667"/>
            </a:avLst>
          </a:prstGeom>
          <a:solidFill>
            <a:srgbClr val="FFCC00"/>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1" name="Rectangle 11">
            <a:extLst>
              <a:ext uri="{FF2B5EF4-FFF2-40B4-BE49-F238E27FC236}">
                <a16:creationId xmlns:a16="http://schemas.microsoft.com/office/drawing/2014/main" id="{448C88BE-F849-47A5-9449-C6E19C33483D}"/>
              </a:ext>
            </a:extLst>
          </p:cNvPr>
          <p:cNvSpPr>
            <a:spLocks noChangeArrowheads="1"/>
          </p:cNvSpPr>
          <p:nvPr/>
        </p:nvSpPr>
        <p:spPr bwMode="auto">
          <a:xfrm>
            <a:off x="6249282" y="5020175"/>
            <a:ext cx="2099028" cy="671689"/>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2" name="Text Box 12">
            <a:extLst>
              <a:ext uri="{FF2B5EF4-FFF2-40B4-BE49-F238E27FC236}">
                <a16:creationId xmlns:a16="http://schemas.microsoft.com/office/drawing/2014/main" id="{33C67BE7-13BE-454F-84AF-EA0E7F6BD563}"/>
              </a:ext>
            </a:extLst>
          </p:cNvPr>
          <p:cNvSpPr txBox="1">
            <a:spLocks noChangeArrowheads="1"/>
          </p:cNvSpPr>
          <p:nvPr/>
        </p:nvSpPr>
        <p:spPr bwMode="auto">
          <a:xfrm>
            <a:off x="7529689" y="3760758"/>
            <a:ext cx="2602794" cy="43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3" name="Line 13">
            <a:extLst>
              <a:ext uri="{FF2B5EF4-FFF2-40B4-BE49-F238E27FC236}">
                <a16:creationId xmlns:a16="http://schemas.microsoft.com/office/drawing/2014/main" id="{AFB602E0-9980-499C-B34F-535CEE995116}"/>
              </a:ext>
            </a:extLst>
          </p:cNvPr>
          <p:cNvSpPr>
            <a:spLocks noChangeShapeType="1"/>
          </p:cNvSpPr>
          <p:nvPr/>
        </p:nvSpPr>
        <p:spPr bwMode="auto">
          <a:xfrm>
            <a:off x="7277806" y="3173030"/>
            <a:ext cx="0" cy="1763183"/>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64" name="Text Box 14">
            <a:extLst>
              <a:ext uri="{FF2B5EF4-FFF2-40B4-BE49-F238E27FC236}">
                <a16:creationId xmlns:a16="http://schemas.microsoft.com/office/drawing/2014/main" id="{2C09F40A-EF9B-4AB4-801C-E2D7A851FE3C}"/>
              </a:ext>
            </a:extLst>
          </p:cNvPr>
          <p:cNvSpPr txBox="1">
            <a:spLocks noChangeArrowheads="1"/>
          </p:cNvSpPr>
          <p:nvPr/>
        </p:nvSpPr>
        <p:spPr bwMode="auto">
          <a:xfrm>
            <a:off x="8369300" y="2417380"/>
            <a:ext cx="2602794" cy="94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65" name="Text Box 15">
            <a:extLst>
              <a:ext uri="{FF2B5EF4-FFF2-40B4-BE49-F238E27FC236}">
                <a16:creationId xmlns:a16="http://schemas.microsoft.com/office/drawing/2014/main" id="{31C682C2-E2E3-48B4-BCE3-146C7C8E39B5}"/>
              </a:ext>
            </a:extLst>
          </p:cNvPr>
          <p:cNvSpPr txBox="1">
            <a:spLocks noChangeArrowheads="1"/>
          </p:cNvSpPr>
          <p:nvPr/>
        </p:nvSpPr>
        <p:spPr bwMode="auto">
          <a:xfrm>
            <a:off x="6774039" y="1955595"/>
            <a:ext cx="2602794" cy="49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RISC</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4" y="1321614"/>
            <a:ext cx="6753075"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3" y="3994274"/>
            <a:ext cx="6753075" cy="1803400"/>
          </a:xfrm>
          <a:prstGeom prst="rect">
            <a:avLst/>
          </a:prstGeom>
        </p:spPr>
      </p:pic>
      <p:sp>
        <p:nvSpPr>
          <p:cNvPr id="7" name="TextBox 6"/>
          <p:cNvSpPr txBox="1"/>
          <p:nvPr/>
        </p:nvSpPr>
        <p:spPr>
          <a:xfrm>
            <a:off x="363266" y="3223767"/>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9" y="5806499"/>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1"/>
            <a:ext cx="6153656"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32" y="1185964"/>
            <a:ext cx="8958138"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6" y="1809751"/>
            <a:ext cx="9241050"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9" y="1257971"/>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5"/>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40" y="1828801"/>
            <a:ext cx="9901126"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8"/>
            <a:ext cx="10104228"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2" y="537891"/>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50" y="1329980"/>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900"/>
            <a:ext cx="9937106"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2" y="1447801"/>
            <a:ext cx="10205779"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7E20B-D2D0-4B78-A7D1-4F5D50D45A0F}"/>
              </a:ext>
            </a:extLst>
          </p:cNvPr>
          <p:cNvSpPr>
            <a:spLocks noGrp="1" noChangeArrowheads="1"/>
          </p:cNvSpPr>
          <p:nvPr>
            <p:ph type="title"/>
          </p:nvPr>
        </p:nvSpPr>
        <p:spPr/>
        <p:txBody>
          <a:bodyPr/>
          <a:lstStyle/>
          <a:p>
            <a:pPr eaLnBrk="1" hangingPunct="1"/>
            <a:r>
              <a:rPr lang="en-US" altLang="en-US"/>
              <a:t>Features used from RISC</a:t>
            </a:r>
          </a:p>
        </p:txBody>
      </p:sp>
      <p:sp>
        <p:nvSpPr>
          <p:cNvPr id="21507" name="Rectangle 3">
            <a:extLst>
              <a:ext uri="{FF2B5EF4-FFF2-40B4-BE49-F238E27FC236}">
                <a16:creationId xmlns:a16="http://schemas.microsoft.com/office/drawing/2014/main" id="{7B82D8FF-86CC-4FD5-9C66-36C5BCF9FE36}"/>
              </a:ext>
            </a:extLst>
          </p:cNvPr>
          <p:cNvSpPr>
            <a:spLocks noGrp="1" noChangeArrowheads="1"/>
          </p:cNvSpPr>
          <p:nvPr>
            <p:ph type="body" idx="1"/>
          </p:nvPr>
        </p:nvSpPr>
        <p:spPr/>
        <p:txBody>
          <a:bodyPr/>
          <a:lstStyle/>
          <a:p>
            <a:pPr eaLnBrk="1" hangingPunct="1">
              <a:lnSpc>
                <a:spcPct val="150000"/>
              </a:lnSpc>
            </a:pPr>
            <a:r>
              <a:rPr lang="en-GB" altLang="en-US" sz="3085" dirty="0"/>
              <a:t>A Load/Store Architecture</a:t>
            </a:r>
          </a:p>
          <a:p>
            <a:pPr eaLnBrk="1" hangingPunct="1">
              <a:lnSpc>
                <a:spcPct val="150000"/>
              </a:lnSpc>
            </a:pPr>
            <a:r>
              <a:rPr lang="en-GB" altLang="en-US" sz="3085" dirty="0"/>
              <a:t>Fixed Length 32-bit Instructions</a:t>
            </a:r>
          </a:p>
          <a:p>
            <a:pPr eaLnBrk="1" hangingPunct="1">
              <a:lnSpc>
                <a:spcPct val="150000"/>
              </a:lnSpc>
            </a:pPr>
            <a:r>
              <a:rPr lang="en-GB" altLang="en-US" sz="3085" dirty="0"/>
              <a:t>3- Address Instruction Formats</a:t>
            </a:r>
            <a:endParaRPr lang="en-US" altLang="en-US" sz="3085"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51" y="1746251"/>
            <a:ext cx="9545703"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401"/>
            <a:ext cx="7819353"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7" y="11681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1" y="1138429"/>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4" y="18539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1" y="1892809"/>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7" y="2539747"/>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3" y="2510030"/>
            <a:ext cx="8253094"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90"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8" y="3299587"/>
            <a:ext cx="3470149"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9"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3"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6" y="4601464"/>
            <a:ext cx="1346201"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4" y="4111878"/>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4" y="4029964"/>
            <a:ext cx="637541"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7" y="4014343"/>
            <a:ext cx="990601"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1" y="4006722"/>
            <a:ext cx="1004316"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3" y="4510023"/>
            <a:ext cx="45148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8"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4" y="4363339"/>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4" y="4503546"/>
            <a:ext cx="486157"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4" y="4634610"/>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4" y="5093334"/>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7" y="4322192"/>
            <a:ext cx="4792981"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8"/>
            <a:ext cx="1013460"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6" y="4545077"/>
            <a:ext cx="1278254"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5" y="4766565"/>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8" y="1263650"/>
            <a:ext cx="7629526"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4" y="1306513"/>
            <a:ext cx="7610474"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7" y="1249173"/>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60"/>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7" y="370281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9" y="3746501"/>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latin typeface="Arial"/>
                <a:cs typeface="Arial"/>
              </a:rPr>
              <a:t>c</a:t>
            </a:r>
            <a:r>
              <a:rPr sz="2000" spc="0" dirty="0">
                <a:latin typeface="Arial"/>
                <a:cs typeface="Arial"/>
              </a:rPr>
              <a:t>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ga</a:t>
            </a:r>
            <a:r>
              <a:rPr sz="2000" spc="-5" dirty="0">
                <a:latin typeface="Arial"/>
                <a:cs typeface="Arial"/>
              </a:rPr>
              <a:t>t</a:t>
            </a:r>
            <a:r>
              <a:rPr sz="2000" spc="0" dirty="0">
                <a:latin typeface="Arial"/>
                <a:cs typeface="Arial"/>
              </a:rPr>
              <a:t>ed</a:t>
            </a:r>
            <a:r>
              <a:rPr sz="2000" spc="-25"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a:latin typeface="Arial"/>
              <a:cs typeface="Arial"/>
            </a:endParaRPr>
          </a:p>
        </p:txBody>
      </p:sp>
      <p:sp>
        <p:nvSpPr>
          <p:cNvPr id="6" name="object 6"/>
          <p:cNvSpPr txBox="1"/>
          <p:nvPr/>
        </p:nvSpPr>
        <p:spPr>
          <a:xfrm>
            <a:off x="1052577" y="4999736"/>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8" y="5043423"/>
            <a:ext cx="7442199"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latin typeface="Arial"/>
                <a:cs typeface="Arial"/>
              </a:rPr>
              <a:t>all</a:t>
            </a:r>
            <a:r>
              <a:rPr sz="1800" spc="5" dirty="0">
                <a:latin typeface="Arial"/>
                <a:cs typeface="Arial"/>
              </a:rPr>
              <a:t>o</a:t>
            </a:r>
            <a:r>
              <a:rPr sz="1800" spc="-40" dirty="0">
                <a:latin typeface="Arial"/>
                <a:cs typeface="Arial"/>
              </a:rPr>
              <a:t>w</a:t>
            </a:r>
            <a:r>
              <a:rPr sz="1800" spc="0" dirty="0">
                <a:latin typeface="Arial"/>
                <a:cs typeface="Arial"/>
              </a:rPr>
              <a:t>s</a:t>
            </a:r>
            <a:r>
              <a:rPr sz="1800" spc="50" dirty="0">
                <a:latin typeface="Arial"/>
                <a:cs typeface="Arial"/>
              </a:rPr>
              <a:t> </a:t>
            </a: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r>
              <a:rPr sz="1800" spc="10"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f</a:t>
            </a:r>
            <a:r>
              <a:rPr sz="1800" spc="-5" dirty="0">
                <a:latin typeface="Arial"/>
                <a:cs typeface="Arial"/>
              </a:rPr>
              <a:t>ull</a:t>
            </a:r>
            <a:r>
              <a:rPr sz="1800" spc="0" dirty="0">
                <a:latin typeface="Arial"/>
                <a:cs typeface="Arial"/>
              </a:rPr>
              <a:t>y</a:t>
            </a:r>
            <a:r>
              <a:rPr sz="1800" spc="15" dirty="0">
                <a:latin typeface="Arial"/>
                <a:cs typeface="Arial"/>
              </a:rPr>
              <a:t> </a:t>
            </a:r>
            <a:r>
              <a:rPr sz="1800" spc="-5" dirty="0">
                <a:latin typeface="Arial"/>
                <a:cs typeface="Arial"/>
              </a:rPr>
              <a:t>po</a:t>
            </a:r>
            <a:r>
              <a:rPr sz="1800" spc="-40" dirty="0">
                <a:latin typeface="Arial"/>
                <a:cs typeface="Arial"/>
              </a:rPr>
              <a:t>w</a:t>
            </a:r>
            <a:r>
              <a:rPr sz="1800" spc="-5" dirty="0">
                <a:latin typeface="Arial"/>
                <a:cs typeface="Arial"/>
              </a:rPr>
              <a:t>e</a:t>
            </a:r>
            <a:r>
              <a:rPr sz="1800" spc="0" dirty="0">
                <a:latin typeface="Arial"/>
                <a:cs typeface="Arial"/>
              </a:rPr>
              <a:t>r</a:t>
            </a:r>
            <a:r>
              <a:rPr sz="1800" spc="5" dirty="0">
                <a:latin typeface="Arial"/>
                <a:cs typeface="Arial"/>
              </a:rPr>
              <a:t>e</a:t>
            </a:r>
            <a:r>
              <a:rPr sz="1800" spc="0" dirty="0">
                <a:latin typeface="Arial"/>
                <a:cs typeface="Arial"/>
              </a:rPr>
              <a:t>d</a:t>
            </a:r>
            <a:r>
              <a:rPr sz="1800" spc="30" dirty="0">
                <a:latin typeface="Arial"/>
                <a:cs typeface="Arial"/>
              </a:rPr>
              <a:t> </a:t>
            </a:r>
            <a:r>
              <a:rPr sz="1800" spc="-5" dirty="0">
                <a:latin typeface="Arial"/>
                <a:cs typeface="Arial"/>
              </a:rPr>
              <a:t>do</a:t>
            </a:r>
            <a:r>
              <a:rPr sz="1800" spc="-30" dirty="0">
                <a:latin typeface="Arial"/>
                <a:cs typeface="Arial"/>
              </a:rPr>
              <a:t>w</a:t>
            </a:r>
            <a:r>
              <a:rPr sz="1800" spc="0" dirty="0">
                <a:latin typeface="Arial"/>
                <a:cs typeface="Arial"/>
              </a:rPr>
              <a:t>n</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0" dirty="0">
                <a:latin typeface="Arial"/>
                <a:cs typeface="Arial"/>
              </a:rPr>
              <a:t>Eff</a:t>
            </a:r>
            <a:r>
              <a:rPr sz="1800" spc="-5" dirty="0">
                <a:latin typeface="Arial"/>
                <a:cs typeface="Arial"/>
              </a:rPr>
              <a:t>e</a:t>
            </a:r>
            <a:r>
              <a:rPr sz="1800" spc="0" dirty="0">
                <a:latin typeface="Arial"/>
                <a:cs typeface="Arial"/>
              </a:rPr>
              <a:t>ct</a:t>
            </a:r>
            <a:r>
              <a:rPr sz="1800" spc="-5" dirty="0">
                <a:latin typeface="Arial"/>
                <a:cs typeface="Arial"/>
              </a:rPr>
              <a:t>i</a:t>
            </a:r>
            <a:r>
              <a:rPr sz="1800" spc="0" dirty="0">
                <a:latin typeface="Arial"/>
                <a:cs typeface="Arial"/>
              </a:rPr>
              <a:t>ve</a:t>
            </a:r>
            <a:r>
              <a:rPr sz="1800" spc="-15"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0" dirty="0">
                <a:latin typeface="Arial"/>
                <a:cs typeface="Arial"/>
              </a:rPr>
              <a:t>St</a:t>
            </a:r>
            <a:r>
              <a:rPr sz="1800" spc="-5" dirty="0">
                <a:latin typeface="Arial"/>
                <a:cs typeface="Arial"/>
              </a:rPr>
              <a:t>a</a:t>
            </a:r>
            <a:r>
              <a:rPr sz="1800" spc="0" dirty="0">
                <a:latin typeface="Arial"/>
                <a:cs typeface="Arial"/>
              </a:rPr>
              <a:t>t</a:t>
            </a:r>
            <a:r>
              <a:rPr sz="1800" spc="-5" dirty="0">
                <a:latin typeface="Arial"/>
                <a:cs typeface="Arial"/>
              </a:rPr>
              <a:t>e</a:t>
            </a:r>
            <a:r>
              <a:rPr sz="1800" spc="0" dirty="0">
                <a:latin typeface="Arial"/>
                <a:cs typeface="Arial"/>
              </a:rPr>
              <a:t>-</a:t>
            </a:r>
            <a:r>
              <a:rPr sz="1800" spc="-5" dirty="0">
                <a:latin typeface="Arial"/>
                <a:cs typeface="Arial"/>
              </a:rPr>
              <a:t>Re</a:t>
            </a:r>
            <a:r>
              <a:rPr sz="1800" spc="0" dirty="0">
                <a:latin typeface="Arial"/>
                <a:cs typeface="Arial"/>
              </a:rPr>
              <a:t>t</a:t>
            </a:r>
            <a:r>
              <a:rPr sz="1800" spc="-5" dirty="0">
                <a:latin typeface="Arial"/>
                <a:cs typeface="Arial"/>
              </a:rPr>
              <a:t>en</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a:t>
            </a:r>
            <a:r>
              <a:rPr sz="1800" spc="5" dirty="0">
                <a:latin typeface="Arial"/>
                <a:cs typeface="Arial"/>
              </a:rPr>
              <a:t> </a:t>
            </a:r>
            <a:r>
              <a:rPr sz="1800" spc="0" dirty="0">
                <a:latin typeface="Arial"/>
                <a:cs typeface="Arial"/>
              </a:rPr>
              <a:t>P</a:t>
            </a:r>
            <a:r>
              <a:rPr sz="1800" spc="-10" dirty="0">
                <a:latin typeface="Arial"/>
                <a:cs typeface="Arial"/>
              </a:rPr>
              <a:t>o</a:t>
            </a:r>
            <a:r>
              <a:rPr sz="1800" spc="-40" dirty="0">
                <a:latin typeface="Arial"/>
                <a:cs typeface="Arial"/>
              </a:rPr>
              <a:t>w</a:t>
            </a:r>
            <a:r>
              <a:rPr sz="1800" spc="-5" dirty="0">
                <a:latin typeface="Arial"/>
                <a:cs typeface="Arial"/>
              </a:rPr>
              <a:t>e</a:t>
            </a:r>
            <a:r>
              <a:rPr sz="1800" spc="0" dirty="0">
                <a:latin typeface="Arial"/>
                <a:cs typeface="Arial"/>
              </a:rPr>
              <a:t>r</a:t>
            </a:r>
            <a:r>
              <a:rPr sz="1800" spc="40" dirty="0">
                <a:latin typeface="Arial"/>
                <a:cs typeface="Arial"/>
              </a:rPr>
              <a:t> </a:t>
            </a:r>
            <a:r>
              <a:rPr sz="1800" spc="0" dirty="0">
                <a:latin typeface="Arial"/>
                <a:cs typeface="Arial"/>
              </a:rPr>
              <a:t>G</a:t>
            </a:r>
            <a:r>
              <a:rPr sz="1800" spc="-5" dirty="0">
                <a:latin typeface="Arial"/>
                <a:cs typeface="Arial"/>
              </a:rPr>
              <a:t>a</a:t>
            </a:r>
            <a:r>
              <a:rPr sz="1800" spc="0" dirty="0">
                <a:latin typeface="Arial"/>
                <a:cs typeface="Arial"/>
              </a:rPr>
              <a:t>t</a:t>
            </a:r>
            <a:r>
              <a:rPr sz="1800" spc="-5" dirty="0">
                <a:latin typeface="Arial"/>
                <a:cs typeface="Arial"/>
              </a:rPr>
              <a:t>in</a:t>
            </a:r>
            <a:r>
              <a:rPr sz="1800" spc="0" dirty="0">
                <a:latin typeface="Arial"/>
                <a:cs typeface="Arial"/>
              </a:rPr>
              <a:t>g</a:t>
            </a:r>
            <a:r>
              <a:rPr sz="1800" spc="10"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PG)</a:t>
            </a:r>
            <a:r>
              <a:rPr sz="1800" spc="-10" dirty="0">
                <a:latin typeface="Arial"/>
                <a:cs typeface="Arial"/>
              </a:rPr>
              <a:t> </a:t>
            </a:r>
            <a:r>
              <a:rPr sz="1800" spc="0" dirty="0">
                <a:latin typeface="Arial"/>
                <a:cs typeface="Arial"/>
              </a:rPr>
              <a:t>m</a:t>
            </a:r>
            <a:r>
              <a:rPr sz="1800" spc="-5" dirty="0">
                <a:latin typeface="Arial"/>
                <a:cs typeface="Arial"/>
              </a:rPr>
              <a:t>e</a:t>
            </a:r>
            <a:r>
              <a:rPr sz="1800" spc="0" dirty="0">
                <a:latin typeface="Arial"/>
                <a:cs typeface="Arial"/>
              </a:rPr>
              <a:t>t</a:t>
            </a:r>
            <a:r>
              <a:rPr sz="1800" spc="-5" dirty="0">
                <a:latin typeface="Arial"/>
                <a:cs typeface="Arial"/>
              </a:rPr>
              <a:t>hodolo</a:t>
            </a:r>
            <a:r>
              <a:rPr sz="1800" spc="5" dirty="0">
                <a:latin typeface="Arial"/>
                <a:cs typeface="Arial"/>
              </a:rPr>
              <a:t>g</a:t>
            </a:r>
            <a:r>
              <a:rPr sz="1800" spc="0" dirty="0">
                <a:latin typeface="Arial"/>
                <a:cs typeface="Arial"/>
              </a:rPr>
              <a:t>y</a:t>
            </a:r>
            <a:endParaRPr sz="1800">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128</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p:spTree>
    <p:extLst>
      <p:ext uri="{BB962C8B-B14F-4D97-AF65-F5344CB8AC3E}">
        <p14:creationId xmlns:p14="http://schemas.microsoft.com/office/powerpoint/2010/main" val="20988134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129</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p:spTree>
    <p:extLst>
      <p:ext uri="{BB962C8B-B14F-4D97-AF65-F5344CB8AC3E}">
        <p14:creationId xmlns:p14="http://schemas.microsoft.com/office/powerpoint/2010/main" val="2464459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130</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p:spTree>
    <p:extLst>
      <p:ext uri="{BB962C8B-B14F-4D97-AF65-F5344CB8AC3E}">
        <p14:creationId xmlns:p14="http://schemas.microsoft.com/office/powerpoint/2010/main" val="23892426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p:spTree>
    <p:extLst>
      <p:ext uri="{BB962C8B-B14F-4D97-AF65-F5344CB8AC3E}">
        <p14:creationId xmlns:p14="http://schemas.microsoft.com/office/powerpoint/2010/main" val="22053251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2"/>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1" y="1187450"/>
            <a:ext cx="9296400" cy="5016758"/>
          </a:xfrm>
          <a:prstGeom prst="rect">
            <a:avLst/>
          </a:prstGeom>
          <a:noFill/>
        </p:spPr>
        <p:txBody>
          <a:bodyPr wrap="square" rtlCol="0">
            <a:spAutoFit/>
          </a:bodyPr>
          <a:lstStyle/>
          <a:p>
            <a:r>
              <a:rPr lang="en-US" dirty="0"/>
              <a:t>•  </a:t>
            </a:r>
            <a:r>
              <a:rPr lang="en-US" sz="2000" dirty="0"/>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such a large ecosystem, some form of standardization 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1" y="1339850"/>
            <a:ext cx="9906001"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32" y="1263651"/>
            <a:ext cx="8958138" cy="5410200"/>
          </a:xfrm>
        </p:spPr>
        <p:txBody>
          <a:bodyPr/>
          <a:lstStyle/>
          <a:p>
            <a:pPr marL="0" indent="0">
              <a:buNone/>
            </a:pPr>
            <a:r>
              <a:rPr lang="en-US" dirty="0"/>
              <a:t>• CMSIS-Core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CMSIS-RTOS - the CMSIS-RTOS is an API specification for 	embedded OS</a:t>
            </a:r>
          </a:p>
          <a:p>
            <a:pPr marL="0" indent="0">
              <a:buNone/>
            </a:pPr>
            <a:r>
              <a:rPr lang="en-US" dirty="0"/>
              <a:t>• CMSIS-DAP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31" y="1416051"/>
            <a:ext cx="9508272"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8" y="1187450"/>
            <a:ext cx="8958138"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core peripherals. This is processor specific and is provided by ARM.</a:t>
            </a:r>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 etc. This is device specific (note: multiple devices from the same vendor might use the same file set).</a:t>
            </a:r>
          </a:p>
          <a:p>
            <a:pPr marL="0" indent="0" algn="just">
              <a:buNone/>
            </a:pPr>
            <a:r>
              <a:rPr lang="en-US" sz="1400" dirty="0"/>
              <a:t>• </a:t>
            </a:r>
            <a:r>
              <a:rPr lang="en-US" sz="2000" b="1" dirty="0"/>
              <a:t>Access Functions for Peripherals - </a:t>
            </a:r>
            <a:r>
              <a:rPr lang="en-US" sz="1800" dirty="0"/>
              <a:t>The driver code for peripheral accesses. This is vendor specific and is optional. You can choose to develop your application using the peripheral driver code provided by the microcontroller vendor, or you can program the peripherals directly if you prefer.</a:t>
            </a:r>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of CMSIS. The idea is to develop a set of APIs for interfacing common peripherals such as UART, SPI, and Ethernet. If this layer exists, developers of middleware can develop their applications based on this layer to allow software to be ported between devices easily.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646B9F10-C986-4E43-9659-F0650FF5547A}"/>
              </a:ext>
            </a:extLst>
          </p:cNvPr>
          <p:cNvSpPr>
            <a:spLocks noGrp="1" noChangeArrowheads="1"/>
          </p:cNvSpPr>
          <p:nvPr>
            <p:ph type="title"/>
          </p:nvPr>
        </p:nvSpPr>
        <p:spPr/>
        <p:txBody>
          <a:bodyPr/>
          <a:lstStyle/>
          <a:p>
            <a:pPr eaLnBrk="1" hangingPunct="1"/>
            <a:r>
              <a:rPr lang="en-US" altLang="en-US"/>
              <a:t>Load Store Architecture</a:t>
            </a:r>
          </a:p>
        </p:txBody>
      </p:sp>
      <p:sp>
        <p:nvSpPr>
          <p:cNvPr id="22531" name="Rectangle 1027">
            <a:extLst>
              <a:ext uri="{FF2B5EF4-FFF2-40B4-BE49-F238E27FC236}">
                <a16:creationId xmlns:a16="http://schemas.microsoft.com/office/drawing/2014/main" id="{F1A82F26-CCCC-4237-BA97-8900B1FEBF8E}"/>
              </a:ext>
            </a:extLst>
          </p:cNvPr>
          <p:cNvSpPr>
            <a:spLocks noGrp="1" noChangeArrowheads="1"/>
          </p:cNvSpPr>
          <p:nvPr>
            <p:ph type="body" idx="1"/>
          </p:nvPr>
        </p:nvSpPr>
        <p:spPr/>
        <p:txBody>
          <a:bodyPr/>
          <a:lstStyle/>
          <a:p>
            <a:pPr eaLnBrk="1" hangingPunct="1">
              <a:lnSpc>
                <a:spcPct val="150000"/>
              </a:lnSpc>
            </a:pPr>
            <a:r>
              <a:rPr lang="en-US" altLang="en-US" sz="3085" dirty="0"/>
              <a:t>Memory can be accessed only through two dedicated instructions</a:t>
            </a:r>
          </a:p>
          <a:p>
            <a:pPr lvl="1" eaLnBrk="1" hangingPunct="1">
              <a:lnSpc>
                <a:spcPct val="150000"/>
              </a:lnSpc>
            </a:pPr>
            <a:r>
              <a:rPr lang="en-US" altLang="en-US" sz="2645" dirty="0"/>
              <a:t>LDR 	; move word from memory to register</a:t>
            </a:r>
          </a:p>
          <a:p>
            <a:pPr lvl="1" eaLnBrk="1" hangingPunct="1">
              <a:lnSpc>
                <a:spcPct val="150000"/>
              </a:lnSpc>
            </a:pPr>
            <a:r>
              <a:rPr lang="en-US" altLang="en-US" sz="2645" dirty="0"/>
              <a:t>STR 	; move word from register to memory</a:t>
            </a:r>
          </a:p>
          <a:p>
            <a:pPr eaLnBrk="1" hangingPunct="1">
              <a:lnSpc>
                <a:spcPct val="150000"/>
              </a:lnSpc>
            </a:pPr>
            <a:r>
              <a:rPr lang="en-US" altLang="en-US" sz="3085" dirty="0"/>
              <a:t>All other instructions have to work on registers only.</a:t>
            </a:r>
          </a:p>
          <a:p>
            <a:pPr eaLnBrk="1" hangingPunct="1"/>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D4CF23F7-AA24-47AB-BF40-322A1E987FFE}"/>
              </a:ext>
            </a:extLst>
          </p:cNvPr>
          <p:cNvSpPr>
            <a:spLocks noGrp="1" noChangeArrowheads="1"/>
          </p:cNvSpPr>
          <p:nvPr>
            <p:ph type="title"/>
          </p:nvPr>
        </p:nvSpPr>
        <p:spPr/>
        <p:txBody>
          <a:bodyPr/>
          <a:lstStyle/>
          <a:p>
            <a:pPr eaLnBrk="1" hangingPunct="1"/>
            <a:r>
              <a:rPr lang="en-US" altLang="en-US"/>
              <a:t>3 Address Instruction Format</a:t>
            </a:r>
          </a:p>
        </p:txBody>
      </p:sp>
      <p:grpSp>
        <p:nvGrpSpPr>
          <p:cNvPr id="23555" name="Group 1027">
            <a:extLst>
              <a:ext uri="{FF2B5EF4-FFF2-40B4-BE49-F238E27FC236}">
                <a16:creationId xmlns:a16="http://schemas.microsoft.com/office/drawing/2014/main" id="{D1505286-4BE9-4561-8DCB-3BE0686B615F}"/>
              </a:ext>
            </a:extLst>
          </p:cNvPr>
          <p:cNvGrpSpPr>
            <a:grpSpLocks/>
          </p:cNvGrpSpPr>
          <p:nvPr/>
        </p:nvGrpSpPr>
        <p:grpSpPr bwMode="auto">
          <a:xfrm>
            <a:off x="2177168" y="2102530"/>
            <a:ext cx="6527976" cy="1194491"/>
            <a:chOff x="528" y="2592"/>
            <a:chExt cx="3636" cy="657"/>
          </a:xfrm>
        </p:grpSpPr>
        <p:grpSp>
          <p:nvGrpSpPr>
            <p:cNvPr id="23557" name="Group 1028">
              <a:extLst>
                <a:ext uri="{FF2B5EF4-FFF2-40B4-BE49-F238E27FC236}">
                  <a16:creationId xmlns:a16="http://schemas.microsoft.com/office/drawing/2014/main" id="{989FC83B-AB29-4386-AD6B-3690FD256813}"/>
                </a:ext>
              </a:extLst>
            </p:cNvPr>
            <p:cNvGrpSpPr>
              <a:grpSpLocks/>
            </p:cNvGrpSpPr>
            <p:nvPr/>
          </p:nvGrpSpPr>
          <p:grpSpPr bwMode="auto">
            <a:xfrm>
              <a:off x="528" y="2928"/>
              <a:ext cx="3636" cy="321"/>
              <a:chOff x="528" y="2928"/>
              <a:chExt cx="3636" cy="321"/>
            </a:xfrm>
          </p:grpSpPr>
          <p:sp>
            <p:nvSpPr>
              <p:cNvPr id="23559" name="Text Box 1029">
                <a:extLst>
                  <a:ext uri="{FF2B5EF4-FFF2-40B4-BE49-F238E27FC236}">
                    <a16:creationId xmlns:a16="http://schemas.microsoft.com/office/drawing/2014/main" id="{703B4BF6-ACD0-4043-955E-F5A4DAA84D06}"/>
                  </a:ext>
                </a:extLst>
              </p:cNvPr>
              <p:cNvSpPr txBox="1">
                <a:spLocks noChangeArrowheads="1"/>
              </p:cNvSpPr>
              <p:nvPr/>
            </p:nvSpPr>
            <p:spPr bwMode="auto">
              <a:xfrm>
                <a:off x="576" y="3012"/>
                <a:ext cx="3588" cy="23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2204">
                  <a:latin typeface="Arial" panose="020B0604020202020204" pitchFamily="34" charset="0"/>
                </a:endParaRPr>
              </a:p>
            </p:txBody>
          </p:sp>
          <p:sp>
            <p:nvSpPr>
              <p:cNvPr id="23560" name="Text Box 1030">
                <a:extLst>
                  <a:ext uri="{FF2B5EF4-FFF2-40B4-BE49-F238E27FC236}">
                    <a16:creationId xmlns:a16="http://schemas.microsoft.com/office/drawing/2014/main" id="{083EF74C-2A9F-4B11-8CA1-787706CA1381}"/>
                  </a:ext>
                </a:extLst>
              </p:cNvPr>
              <p:cNvSpPr txBox="1">
                <a:spLocks noChangeArrowheads="1"/>
              </p:cNvSpPr>
              <p:nvPr/>
            </p:nvSpPr>
            <p:spPr bwMode="auto">
              <a:xfrm>
                <a:off x="528" y="2928"/>
                <a:ext cx="3552"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latin typeface="Arial" panose="020B0604020202020204" pitchFamily="34" charset="0"/>
                  </a:rPr>
                  <a:t>Function     op 1 addr.     op 2 addr.     dest. addr.     </a:t>
                </a:r>
              </a:p>
            </p:txBody>
          </p:sp>
          <p:sp>
            <p:nvSpPr>
              <p:cNvPr id="23561" name="Line 1031">
                <a:extLst>
                  <a:ext uri="{FF2B5EF4-FFF2-40B4-BE49-F238E27FC236}">
                    <a16:creationId xmlns:a16="http://schemas.microsoft.com/office/drawing/2014/main" id="{B94C4527-D4C4-437C-8462-375C5E4ED09C}"/>
                  </a:ext>
                </a:extLst>
              </p:cNvPr>
              <p:cNvSpPr>
                <a:spLocks noChangeShapeType="1"/>
              </p:cNvSpPr>
              <p:nvPr/>
            </p:nvSpPr>
            <p:spPr bwMode="auto">
              <a:xfrm>
                <a:off x="1308"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2" name="Line 1032">
                <a:extLst>
                  <a:ext uri="{FF2B5EF4-FFF2-40B4-BE49-F238E27FC236}">
                    <a16:creationId xmlns:a16="http://schemas.microsoft.com/office/drawing/2014/main" id="{EAB21D38-1ECA-4F4E-8F13-7572F4811AE2}"/>
                  </a:ext>
                </a:extLst>
              </p:cNvPr>
              <p:cNvSpPr>
                <a:spLocks noChangeShapeType="1"/>
              </p:cNvSpPr>
              <p:nvPr/>
            </p:nvSpPr>
            <p:spPr bwMode="auto">
              <a:xfrm>
                <a:off x="2268" y="2934"/>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3" name="Line 1033">
                <a:extLst>
                  <a:ext uri="{FF2B5EF4-FFF2-40B4-BE49-F238E27FC236}">
                    <a16:creationId xmlns:a16="http://schemas.microsoft.com/office/drawing/2014/main" id="{B712E440-A835-418D-8415-3FA7710E837D}"/>
                  </a:ext>
                </a:extLst>
              </p:cNvPr>
              <p:cNvSpPr>
                <a:spLocks noChangeShapeType="1"/>
              </p:cNvSpPr>
              <p:nvPr/>
            </p:nvSpPr>
            <p:spPr bwMode="auto">
              <a:xfrm>
                <a:off x="3177"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grpSp>
        <p:sp>
          <p:nvSpPr>
            <p:cNvPr id="23558" name="Text Box 1034">
              <a:extLst>
                <a:ext uri="{FF2B5EF4-FFF2-40B4-BE49-F238E27FC236}">
                  <a16:creationId xmlns:a16="http://schemas.microsoft.com/office/drawing/2014/main" id="{C1F3A1CA-DF5E-4B60-B098-986B73668146}"/>
                </a:ext>
              </a:extLst>
            </p:cNvPr>
            <p:cNvSpPr txBox="1">
              <a:spLocks noChangeArrowheads="1"/>
            </p:cNvSpPr>
            <p:nvPr/>
          </p:nvSpPr>
          <p:spPr bwMode="auto">
            <a:xfrm>
              <a:off x="540" y="2592"/>
              <a:ext cx="3600"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latin typeface="Arial" panose="020B0604020202020204" pitchFamily="34" charset="0"/>
                </a:rPr>
                <a:t>  f bits        n bits        n bits       n bits</a:t>
              </a:r>
            </a:p>
          </p:txBody>
        </p:sp>
      </p:grpSp>
      <p:sp>
        <p:nvSpPr>
          <p:cNvPr id="23556" name="Rectangle 1035">
            <a:extLst>
              <a:ext uri="{FF2B5EF4-FFF2-40B4-BE49-F238E27FC236}">
                <a16:creationId xmlns:a16="http://schemas.microsoft.com/office/drawing/2014/main" id="{90E1C9DD-5168-4650-B35E-161C223EE7C5}"/>
              </a:ext>
            </a:extLst>
          </p:cNvPr>
          <p:cNvSpPr>
            <a:spLocks noChangeArrowheads="1"/>
          </p:cNvSpPr>
          <p:nvPr/>
        </p:nvSpPr>
        <p:spPr bwMode="auto">
          <a:xfrm>
            <a:off x="1820333" y="3694289"/>
            <a:ext cx="7220656" cy="100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983" b="1" i="1">
                <a:latin typeface="Trebuchet MS" panose="020B0603020202020204" pitchFamily="34" charset="0"/>
              </a:rPr>
              <a:t>Example</a:t>
            </a:r>
            <a:r>
              <a:rPr lang="en-US" altLang="en-US" sz="1983" b="1">
                <a:latin typeface="Trebuchet MS" panose="020B0603020202020204" pitchFamily="34" charset="0"/>
              </a:rPr>
              <a:t> </a:t>
            </a:r>
          </a:p>
          <a:p>
            <a:pPr eaLnBrk="1" hangingPunct="1">
              <a:spcBef>
                <a:spcPct val="0"/>
              </a:spcBef>
              <a:buFontTx/>
              <a:buNone/>
            </a:pPr>
            <a:r>
              <a:rPr lang="en-US" altLang="en-US" sz="1983">
                <a:latin typeface="Arial" panose="020B0604020202020204" pitchFamily="34" charset="0"/>
              </a:rPr>
              <a:t>	</a:t>
            </a:r>
          </a:p>
          <a:p>
            <a:pPr eaLnBrk="1" hangingPunct="1">
              <a:spcBef>
                <a:spcPct val="0"/>
              </a:spcBef>
              <a:buFontTx/>
              <a:buNone/>
            </a:pPr>
            <a:r>
              <a:rPr lang="en-US" altLang="en-US" sz="1983">
                <a:latin typeface="Arial" panose="020B0604020202020204" pitchFamily="34" charset="0"/>
              </a:rPr>
              <a:t>	</a:t>
            </a:r>
            <a:r>
              <a:rPr lang="en-US" altLang="en-US" sz="1983" b="1">
                <a:latin typeface="Arial" panose="020B0604020202020204" pitchFamily="34" charset="0"/>
              </a:rPr>
              <a:t>Add d, s1, s2                      ; d =s1+s2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F061-0006-41AD-9A34-669751A2D4FD}"/>
              </a:ext>
            </a:extLst>
          </p:cNvPr>
          <p:cNvSpPr>
            <a:spLocks noGrp="1"/>
          </p:cNvSpPr>
          <p:nvPr>
            <p:ph type="title"/>
          </p:nvPr>
        </p:nvSpPr>
        <p:spPr>
          <a:xfrm>
            <a:off x="1057148" y="269819"/>
            <a:ext cx="8970072" cy="556623"/>
          </a:xfrm>
        </p:spPr>
        <p:txBody>
          <a:bodyPr/>
          <a:lstStyle/>
          <a:p>
            <a:r>
              <a:rPr lang="en-US" dirty="0"/>
              <a:t>Von Neumann vs Harvard Architecture</a:t>
            </a:r>
          </a:p>
        </p:txBody>
      </p:sp>
      <p:sp>
        <p:nvSpPr>
          <p:cNvPr id="4" name="Slide Number Placeholder 3">
            <a:extLst>
              <a:ext uri="{FF2B5EF4-FFF2-40B4-BE49-F238E27FC236}">
                <a16:creationId xmlns:a16="http://schemas.microsoft.com/office/drawing/2014/main" id="{B3DC2F99-3B5D-4F67-8488-9E50D58E0F5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a:t>
            </a:fld>
            <a:endParaRPr lang="en-US" sz="900">
              <a:latin typeface="Arial"/>
              <a:cs typeface="Arial"/>
            </a:endParaRPr>
          </a:p>
        </p:txBody>
      </p:sp>
      <p:pic>
        <p:nvPicPr>
          <p:cNvPr id="6" name="Picture 5">
            <a:extLst>
              <a:ext uri="{FF2B5EF4-FFF2-40B4-BE49-F238E27FC236}">
                <a16:creationId xmlns:a16="http://schemas.microsoft.com/office/drawing/2014/main" id="{7565EA0C-DE9E-4828-A4C7-BF29226C60FD}"/>
              </a:ext>
            </a:extLst>
          </p:cNvPr>
          <p:cNvPicPr>
            <a:picLocks noChangeAspect="1"/>
          </p:cNvPicPr>
          <p:nvPr/>
        </p:nvPicPr>
        <p:blipFill>
          <a:blip r:embed="rId2"/>
          <a:stretch>
            <a:fillRect/>
          </a:stretch>
        </p:blipFill>
        <p:spPr>
          <a:xfrm>
            <a:off x="594172" y="1091382"/>
            <a:ext cx="9433048" cy="5591991"/>
          </a:xfrm>
          <a:prstGeom prst="rect">
            <a:avLst/>
          </a:prstGeom>
        </p:spPr>
      </p:pic>
    </p:spTree>
    <p:extLst>
      <p:ext uri="{BB962C8B-B14F-4D97-AF65-F5344CB8AC3E}">
        <p14:creationId xmlns:p14="http://schemas.microsoft.com/office/powerpoint/2010/main" val="386182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8" y="1401988"/>
            <a:ext cx="8958138" cy="1667375"/>
          </a:xfrm>
        </p:spPr>
        <p:txBody>
          <a:bodyPr/>
          <a:lstStyle/>
          <a:p>
            <a:pPr marL="0" indent="0">
              <a:buNone/>
            </a:pPr>
            <a:r>
              <a:rPr lang="en-US" dirty="0"/>
              <a:t>The Cortex-M3 and Cortex-M4 are processors designed by ARM. The Cortex-M3 processor was the first of the Cortex generation of processors, released by ARM in 2005 (silicon products released in 2006). The Cortex-M4 processor was released in 2010 (released products also in 2010).</a:t>
            </a:r>
          </a:p>
          <a:p>
            <a:pPr marL="0" indent="0">
              <a:buNone/>
            </a:pPr>
            <a:r>
              <a:rPr lang="en-US" dirty="0"/>
              <a:t>The Cortex-M3 and Cortex-M4 processors use a 32-bit architecture. </a:t>
            </a:r>
          </a:p>
          <a:p>
            <a:pPr marL="0" indent="0">
              <a:buNone/>
            </a:pPr>
            <a:r>
              <a:rPr lang="en-US" dirty="0">
                <a:solidFill>
                  <a:srgbClr val="FF0000"/>
                </a:solidFill>
              </a:rPr>
              <a:t>Internal registers in the register bank, the data path, and the bus interfaces are all 32 bits wide</a:t>
            </a:r>
            <a:r>
              <a:rPr lang="en-US" dirty="0"/>
              <a:t>. The Instruction Set Architecture (ISA) in the Cortex-M processors is called the Thumb ISA and is based on </a:t>
            </a:r>
            <a:r>
              <a:rPr lang="en-US" dirty="0">
                <a:solidFill>
                  <a:srgbClr val="FF0000"/>
                </a:solidFill>
              </a:rPr>
              <a:t>Thumb-2 Technology </a:t>
            </a:r>
            <a:r>
              <a:rPr lang="en-US" dirty="0"/>
              <a:t>which supports a mixture of </a:t>
            </a:r>
            <a:r>
              <a:rPr lang="en-US" dirty="0">
                <a:solidFill>
                  <a:srgbClr val="FF0000"/>
                </a:solidFill>
              </a:rPr>
              <a:t>16-bit and 32-bit instructions</a:t>
            </a:r>
            <a:r>
              <a:rPr lang="en-US" dirty="0"/>
              <a: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8" y="1206502"/>
            <a:ext cx="170816"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90"/>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a:t>
            </a:r>
            <a:r>
              <a:rPr lang="en-US" sz="2000" spc="0" dirty="0">
                <a:latin typeface="Arial"/>
                <a:cs typeface="Arial"/>
              </a:rPr>
              <a:t> </a:t>
            </a:r>
            <a:r>
              <a:rPr sz="2000" spc="0" dirty="0">
                <a:latin typeface="Arial"/>
                <a:cs typeface="Arial"/>
              </a:rPr>
              <a:t>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8" y="463550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8" y="5778501"/>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3"/>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9" y="1191260"/>
            <a:ext cx="7767955" cy="4509770"/>
          </a:xfrm>
          <a:prstGeom prst="rect">
            <a:avLst/>
          </a:prstGeom>
        </p:spPr>
        <p:txBody>
          <a:bodyPr vert="horz" wrap="square" lIns="0" tIns="0" rIns="0" bIns="0" rtlCol="0">
            <a:noAutofit/>
          </a:bodyPr>
          <a:lstStyle/>
          <a:p>
            <a:pPr marL="12700" marR="5781040">
              <a:lnSpc>
                <a:spcPct val="145000"/>
              </a:lnSpc>
            </a:pPr>
            <a:r>
              <a:rPr sz="1600" spc="-15" dirty="0">
                <a:solidFill>
                  <a:srgbClr val="FF0000"/>
                </a:solidFill>
                <a:latin typeface="Arial"/>
                <a:cs typeface="Arial"/>
              </a:rPr>
              <a:t>ARM</a:t>
            </a:r>
            <a:r>
              <a:rPr sz="1600" spc="-5" dirty="0">
                <a:solidFill>
                  <a:srgbClr val="FF0000"/>
                </a:solidFill>
                <a:latin typeface="Arial"/>
                <a:cs typeface="Arial"/>
              </a:rPr>
              <a:t>v</a:t>
            </a:r>
            <a:r>
              <a:rPr sz="1600" spc="-15" dirty="0">
                <a:solidFill>
                  <a:srgbClr val="FF0000"/>
                </a:solidFill>
                <a:latin typeface="Arial"/>
                <a:cs typeface="Arial"/>
              </a:rPr>
              <a:t>7M</a:t>
            </a:r>
            <a:r>
              <a:rPr sz="1600" spc="-10" dirty="0">
                <a:solidFill>
                  <a:srgbClr val="FF0000"/>
                </a:solidFill>
                <a:latin typeface="Arial"/>
                <a:cs typeface="Arial"/>
              </a:rPr>
              <a:t> </a:t>
            </a:r>
            <a:r>
              <a:rPr sz="1600" spc="-15" dirty="0">
                <a:solidFill>
                  <a:srgbClr val="FF0000"/>
                </a:solidFill>
                <a:latin typeface="Arial"/>
                <a:cs typeface="Arial"/>
              </a:rPr>
              <a:t>Ar</a:t>
            </a:r>
            <a:r>
              <a:rPr sz="1600" spc="-5" dirty="0">
                <a:solidFill>
                  <a:srgbClr val="FF0000"/>
                </a:solidFill>
                <a:latin typeface="Arial"/>
                <a:cs typeface="Arial"/>
              </a:rPr>
              <a:t>c</a:t>
            </a:r>
            <a:r>
              <a:rPr sz="1600" spc="-10" dirty="0">
                <a:solidFill>
                  <a:srgbClr val="FF0000"/>
                </a:solidFill>
                <a:latin typeface="Arial"/>
                <a:cs typeface="Arial"/>
              </a:rPr>
              <a:t>h</a:t>
            </a:r>
            <a:r>
              <a:rPr sz="1600" spc="0" dirty="0">
                <a:solidFill>
                  <a:srgbClr val="FF0000"/>
                </a:solidFill>
                <a:latin typeface="Arial"/>
                <a:cs typeface="Arial"/>
              </a:rPr>
              <a:t>i</a:t>
            </a:r>
            <a:r>
              <a:rPr sz="1600" spc="-10" dirty="0">
                <a:solidFill>
                  <a:srgbClr val="FF0000"/>
                </a:solidFill>
                <a:latin typeface="Arial"/>
                <a:cs typeface="Arial"/>
              </a:rPr>
              <a:t>te</a:t>
            </a:r>
            <a:r>
              <a:rPr sz="1600" spc="-5" dirty="0">
                <a:solidFill>
                  <a:srgbClr val="FF0000"/>
                </a:solidFill>
                <a:latin typeface="Arial"/>
                <a:cs typeface="Arial"/>
              </a:rPr>
              <a:t>c</a:t>
            </a:r>
            <a:r>
              <a:rPr sz="1600" spc="-10" dirty="0">
                <a:solidFill>
                  <a:srgbClr val="FF0000"/>
                </a:solidFill>
                <a:latin typeface="Arial"/>
                <a:cs typeface="Arial"/>
              </a:rPr>
              <a:t>tu</a:t>
            </a:r>
            <a:r>
              <a:rPr sz="1600" spc="-15" dirty="0">
                <a:solidFill>
                  <a:srgbClr val="FF0000"/>
                </a:solidFill>
                <a:latin typeface="Arial"/>
                <a:cs typeface="Arial"/>
              </a:rPr>
              <a:t>r</a:t>
            </a:r>
            <a:r>
              <a:rPr sz="1600" spc="-10" dirty="0">
                <a:solidFill>
                  <a:srgbClr val="FF0000"/>
                </a:solidFill>
                <a:latin typeface="Arial"/>
                <a:cs typeface="Arial"/>
              </a:rPr>
              <a:t>e</a:t>
            </a:r>
            <a:r>
              <a:rPr sz="1600" spc="-10" dirty="0">
                <a:latin typeface="Arial"/>
                <a:cs typeface="Arial"/>
              </a:rPr>
              <a:t>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r>
              <a:rPr lang="en-IN" sz="1600" spc="-10" dirty="0">
                <a:latin typeface="Arial"/>
                <a:cs typeface="Arial"/>
              </a:rPr>
              <a:t>1</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solidFill>
                  <a:srgbClr val="FF0000"/>
                </a:solidFill>
                <a:latin typeface="Arial"/>
                <a:cs typeface="Arial"/>
              </a:rPr>
              <a:t>T</a:t>
            </a:r>
            <a:r>
              <a:rPr sz="1600" spc="-10" dirty="0">
                <a:solidFill>
                  <a:srgbClr val="FF0000"/>
                </a:solidFill>
                <a:latin typeface="Arial"/>
                <a:cs typeface="Arial"/>
              </a:rPr>
              <a:t>humb</a:t>
            </a:r>
            <a:r>
              <a:rPr sz="1600" spc="-15" dirty="0">
                <a:solidFill>
                  <a:srgbClr val="FF0000"/>
                </a:solidFill>
                <a:latin typeface="Arial"/>
                <a:cs typeface="Arial"/>
              </a:rPr>
              <a:t>-</a:t>
            </a:r>
            <a:r>
              <a:rPr sz="1600" spc="-10" dirty="0">
                <a:solidFill>
                  <a:srgbClr val="FF0000"/>
                </a:solidFill>
                <a:latin typeface="Arial"/>
                <a:cs typeface="Arial"/>
              </a:rPr>
              <a:t>2</a:t>
            </a:r>
            <a:r>
              <a:rPr sz="1600" spc="10" dirty="0">
                <a:solidFill>
                  <a:srgbClr val="FF0000"/>
                </a:solidFill>
                <a:latin typeface="Arial"/>
                <a:cs typeface="Arial"/>
              </a:rPr>
              <a:t> </a:t>
            </a:r>
            <a:r>
              <a:rPr sz="1600" spc="-10" dirty="0">
                <a:solidFill>
                  <a:srgbClr val="FF0000"/>
                </a:solidFill>
                <a:latin typeface="Arial"/>
                <a:cs typeface="Arial"/>
              </a:rPr>
              <a:t>p</a:t>
            </a:r>
            <a:r>
              <a:rPr sz="1600" spc="-15" dirty="0">
                <a:solidFill>
                  <a:srgbClr val="FF0000"/>
                </a:solidFill>
                <a:latin typeface="Arial"/>
                <a:cs typeface="Arial"/>
              </a:rPr>
              <a:t>r</a:t>
            </a:r>
            <a:r>
              <a:rPr sz="1600" spc="-10" dirty="0">
                <a:solidFill>
                  <a:srgbClr val="FF0000"/>
                </a:solidFill>
                <a:latin typeface="Arial"/>
                <a:cs typeface="Arial"/>
              </a:rPr>
              <a:t>o</a:t>
            </a:r>
            <a:r>
              <a:rPr sz="1600" spc="-5" dirty="0">
                <a:solidFill>
                  <a:srgbClr val="FF0000"/>
                </a:solidFill>
                <a:latin typeface="Arial"/>
                <a:cs typeface="Arial"/>
              </a:rPr>
              <a:t>c</a:t>
            </a:r>
            <a:r>
              <a:rPr sz="1600" spc="-10" dirty="0">
                <a:solidFill>
                  <a:srgbClr val="FF0000"/>
                </a:solidFill>
                <a:latin typeface="Arial"/>
                <a:cs typeface="Arial"/>
              </a:rPr>
              <a:t>e</a:t>
            </a:r>
            <a:r>
              <a:rPr sz="1600" spc="-5" dirty="0">
                <a:solidFill>
                  <a:srgbClr val="FF0000"/>
                </a:solidFill>
                <a:latin typeface="Arial"/>
                <a:cs typeface="Arial"/>
              </a:rPr>
              <a:t>ss</a:t>
            </a:r>
            <a:r>
              <a:rPr sz="1600" spc="0" dirty="0">
                <a:solidFill>
                  <a:srgbClr val="FF0000"/>
                </a:solidFill>
                <a:latin typeface="Arial"/>
                <a:cs typeface="Arial"/>
              </a:rPr>
              <a:t>i</a:t>
            </a:r>
            <a:r>
              <a:rPr sz="1600" spc="-10" dirty="0">
                <a:solidFill>
                  <a:srgbClr val="FF0000"/>
                </a:solidFill>
                <a:latin typeface="Arial"/>
                <a:cs typeface="Arial"/>
              </a:rPr>
              <a:t>ng</a:t>
            </a:r>
            <a:r>
              <a:rPr sz="1600" spc="-15" dirty="0">
                <a:solidFill>
                  <a:srgbClr val="FF0000"/>
                </a:solidFill>
                <a:latin typeface="Arial"/>
                <a:cs typeface="Arial"/>
              </a:rPr>
              <a:t> </a:t>
            </a:r>
            <a:r>
              <a:rPr sz="1600" spc="-5" dirty="0">
                <a:solidFill>
                  <a:srgbClr val="FF0000"/>
                </a:solidFill>
                <a:latin typeface="Arial"/>
                <a:cs typeface="Arial"/>
              </a:rPr>
              <a:t>c</a:t>
            </a:r>
            <a:r>
              <a:rPr sz="1600" spc="-10" dirty="0">
                <a:solidFill>
                  <a:srgbClr val="FF0000"/>
                </a:solidFill>
                <a:latin typeface="Arial"/>
                <a:cs typeface="Arial"/>
              </a:rPr>
              <a:t>o</a:t>
            </a:r>
            <a:r>
              <a:rPr sz="1600" spc="-15" dirty="0">
                <a:solidFill>
                  <a:srgbClr val="FF0000"/>
                </a:solidFill>
                <a:latin typeface="Arial"/>
                <a:cs typeface="Arial"/>
              </a:rPr>
              <a:t>r</a:t>
            </a:r>
            <a:r>
              <a:rPr sz="1600" spc="-10" dirty="0">
                <a:solidFill>
                  <a:srgbClr val="FF0000"/>
                </a:solidFill>
                <a:latin typeface="Arial"/>
                <a:cs typeface="Arial"/>
              </a:rPr>
              <a:t>e</a:t>
            </a:r>
            <a:endParaRPr sz="1600" dirty="0">
              <a:solidFill>
                <a:srgbClr val="FF0000"/>
              </a:solidFill>
              <a:latin typeface="Arial"/>
              <a:cs typeface="Arial"/>
            </a:endParaRPr>
          </a:p>
        </p:txBody>
      </p:sp>
      <p:sp>
        <p:nvSpPr>
          <p:cNvPr id="4" name="object 4"/>
          <p:cNvSpPr txBox="1"/>
          <p:nvPr/>
        </p:nvSpPr>
        <p:spPr>
          <a:xfrm>
            <a:off x="1590549" y="5750054"/>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5"/>
            <a:ext cx="3940809"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a:t>
            </a:r>
            <a:r>
              <a:rPr sz="1200" spc="0" dirty="0">
                <a:solidFill>
                  <a:srgbClr val="FF0000"/>
                </a:solidFill>
                <a:latin typeface="Arial"/>
                <a:cs typeface="Arial"/>
              </a:rPr>
              <a:t>16</a:t>
            </a:r>
            <a:r>
              <a:rPr sz="1200" spc="-20" dirty="0">
                <a:solidFill>
                  <a:srgbClr val="FF0000"/>
                </a:solidFill>
                <a:latin typeface="Arial"/>
                <a:cs typeface="Arial"/>
              </a:rPr>
              <a:t> </a:t>
            </a:r>
            <a:r>
              <a:rPr sz="1200" spc="0" dirty="0">
                <a:solidFill>
                  <a:srgbClr val="FF0000"/>
                </a:solidFill>
                <a:latin typeface="Arial"/>
                <a:cs typeface="Arial"/>
              </a:rPr>
              <a:t>and</a:t>
            </a:r>
            <a:r>
              <a:rPr sz="1200" spc="-20" dirty="0">
                <a:solidFill>
                  <a:srgbClr val="FF0000"/>
                </a:solidFill>
                <a:latin typeface="Arial"/>
                <a:cs typeface="Arial"/>
              </a:rPr>
              <a:t> </a:t>
            </a:r>
            <a:r>
              <a:rPr sz="1200" spc="0" dirty="0">
                <a:solidFill>
                  <a:srgbClr val="FF0000"/>
                </a:solidFill>
                <a:latin typeface="Arial"/>
                <a:cs typeface="Arial"/>
              </a:rPr>
              <a:t>32</a:t>
            </a:r>
            <a:r>
              <a:rPr sz="1200" spc="-5" dirty="0">
                <a:solidFill>
                  <a:srgbClr val="FF0000"/>
                </a:solidFill>
                <a:latin typeface="Arial"/>
                <a:cs typeface="Arial"/>
              </a:rPr>
              <a:t> </a:t>
            </a:r>
            <a:r>
              <a:rPr sz="1200" spc="0" dirty="0">
                <a:solidFill>
                  <a:srgbClr val="FF0000"/>
                </a:solidFill>
                <a:latin typeface="Arial"/>
                <a:cs typeface="Arial"/>
              </a:rPr>
              <a:t>b</a:t>
            </a:r>
            <a:r>
              <a:rPr sz="1200" spc="-5" dirty="0">
                <a:solidFill>
                  <a:srgbClr val="FF0000"/>
                </a:solidFill>
                <a:latin typeface="Arial"/>
                <a:cs typeface="Arial"/>
              </a:rPr>
              <a:t>i</a:t>
            </a:r>
            <a:r>
              <a:rPr sz="1200" spc="0" dirty="0">
                <a:solidFill>
                  <a:srgbClr val="FF0000"/>
                </a:solidFill>
                <a:latin typeface="Arial"/>
                <a:cs typeface="Arial"/>
              </a:rPr>
              <a:t>t</a:t>
            </a:r>
            <a:r>
              <a:rPr sz="1200" spc="-10" dirty="0">
                <a:solidFill>
                  <a:srgbClr val="FF0000"/>
                </a:solidFill>
                <a:latin typeface="Arial"/>
                <a:cs typeface="Arial"/>
              </a:rPr>
              <a:t> </a:t>
            </a:r>
            <a:r>
              <a:rPr sz="1200" spc="-5" dirty="0">
                <a:solidFill>
                  <a:srgbClr val="FF0000"/>
                </a:solidFill>
                <a:latin typeface="Arial"/>
                <a:cs typeface="Arial"/>
              </a:rPr>
              <a:t>i</a:t>
            </a:r>
            <a:r>
              <a:rPr sz="1200" spc="0" dirty="0">
                <a:solidFill>
                  <a:srgbClr val="FF0000"/>
                </a:solidFill>
                <a:latin typeface="Arial"/>
                <a:cs typeface="Arial"/>
              </a:rPr>
              <a:t>nst</a:t>
            </a:r>
            <a:r>
              <a:rPr sz="1200" spc="-5" dirty="0">
                <a:solidFill>
                  <a:srgbClr val="FF0000"/>
                </a:solidFill>
                <a:latin typeface="Arial"/>
                <a:cs typeface="Arial"/>
              </a:rPr>
              <a:t>r</a:t>
            </a:r>
            <a:r>
              <a:rPr sz="1200" spc="0" dirty="0">
                <a:solidFill>
                  <a:srgbClr val="FF0000"/>
                </a:solidFill>
                <a:latin typeface="Arial"/>
                <a:cs typeface="Arial"/>
              </a:rPr>
              <a:t>uct</a:t>
            </a:r>
            <a:r>
              <a:rPr sz="1200" spc="-5" dirty="0">
                <a:solidFill>
                  <a:srgbClr val="FF0000"/>
                </a:solidFill>
                <a:latin typeface="Arial"/>
                <a:cs typeface="Arial"/>
              </a:rPr>
              <a:t>i</a:t>
            </a:r>
            <a:r>
              <a:rPr sz="1200" spc="0" dirty="0">
                <a:solidFill>
                  <a:srgbClr val="FF0000"/>
                </a:solidFill>
                <a:latin typeface="Arial"/>
                <a:cs typeface="Arial"/>
              </a:rPr>
              <a:t>ons</a:t>
            </a:r>
            <a:r>
              <a:rPr sz="1200" spc="-35" dirty="0">
                <a:solidFill>
                  <a:srgbClr val="FF0000"/>
                </a:solidFill>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1" y="490730"/>
            <a:ext cx="9865097"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2"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8" y="1329980"/>
            <a:ext cx="8958138" cy="1667375"/>
          </a:xfrm>
        </p:spPr>
        <p:txBody>
          <a:bodyPr/>
          <a:lstStyle/>
          <a:p>
            <a:r>
              <a:rPr lang="en-US" dirty="0"/>
              <a:t>Low Power</a:t>
            </a:r>
          </a:p>
          <a:p>
            <a:pPr marL="457200" lvl="1" indent="0">
              <a:buNone/>
            </a:pPr>
            <a:r>
              <a:rPr lang="en-US" dirty="0"/>
              <a:t>Currently, many Cortex-M microcontrollers have power consumption of less than 200 mA/MHz, with some of them well under 100 mA/</a:t>
            </a:r>
            <a:r>
              <a:rPr lang="en-US" dirty="0" err="1"/>
              <a:t>MHz.</a:t>
            </a:r>
            <a:r>
              <a:rPr lang="en-US" dirty="0"/>
              <a:t> In addition, the Cortex-M processors also include support for sleep mode features and can be used with various advanced ultra-low power design technologies.</a:t>
            </a:r>
          </a:p>
          <a:p>
            <a:r>
              <a:rPr lang="en-US" dirty="0"/>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9" y="537891"/>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sp>
        <p:nvSpPr>
          <p:cNvPr id="5" name="TextBox 4"/>
          <p:cNvSpPr txBox="1"/>
          <p:nvPr/>
        </p:nvSpPr>
        <p:spPr>
          <a:xfrm>
            <a:off x="810197"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32" y="1257971"/>
            <a:ext cx="8958138"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7" y="1185964"/>
            <a:ext cx="10369149"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(e.g., 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(e.g., 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32" y="1329980"/>
            <a:ext cx="8958138" cy="1667375"/>
          </a:xfrm>
        </p:spPr>
        <p:txBody>
          <a:bodyPr/>
          <a:lstStyle/>
          <a:p>
            <a:r>
              <a:rPr lang="en-US" dirty="0"/>
              <a:t>Development suites</a:t>
            </a:r>
          </a:p>
          <a:p>
            <a:pPr lvl="1"/>
            <a:r>
              <a:rPr lang="en-US" dirty="0"/>
              <a:t>STM32CubeIDE</a:t>
            </a:r>
          </a:p>
          <a:p>
            <a:r>
              <a:rPr lang="en-US" dirty="0"/>
              <a:t>Development Board</a:t>
            </a:r>
          </a:p>
          <a:p>
            <a:pPr lvl="1"/>
            <a:r>
              <a:rPr lang="en-US" dirty="0"/>
              <a:t>STM32F4 Discovery Board- IoT</a:t>
            </a:r>
          </a:p>
          <a:p>
            <a:r>
              <a:rPr lang="en-US" dirty="0"/>
              <a:t>Real Time Variable Viewer</a:t>
            </a:r>
          </a:p>
          <a:p>
            <a:pPr lvl="1"/>
            <a:r>
              <a:rPr lang="en-US" dirty="0"/>
              <a:t>STM32CUBE Monitor</a:t>
            </a:r>
          </a:p>
          <a:p>
            <a:r>
              <a:rPr lang="en-US" dirty="0"/>
              <a:t>Debug Adaptor</a:t>
            </a:r>
          </a:p>
          <a:p>
            <a:pPr lvl="1"/>
            <a:r>
              <a:rPr lang="en-US" dirty="0"/>
              <a:t>STLinkv2 -IoT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grpSp>
        <p:nvGrpSpPr>
          <p:cNvPr id="5" name="Group 4"/>
          <p:cNvGrpSpPr/>
          <p:nvPr/>
        </p:nvGrpSpPr>
        <p:grpSpPr>
          <a:xfrm>
            <a:off x="1317656" y="1676400"/>
            <a:ext cx="8458200" cy="4648200"/>
            <a:chOff x="381000" y="1676400"/>
            <a:chExt cx="8458200" cy="4648200"/>
          </a:xfrm>
        </p:grpSpPr>
        <p:sp>
          <p:nvSpPr>
            <p:cNvPr id="6" name="Rectangle 5"/>
            <p:cNvSpPr/>
            <p:nvPr/>
          </p:nvSpPr>
          <p:spPr>
            <a:xfrm>
              <a:off x="457200" y="1676400"/>
              <a:ext cx="19050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microcontroller </a:t>
              </a:r>
              <a:r>
                <a:rPr lang="en-US"/>
                <a:t>in STM32CUBE IDE</a:t>
              </a:r>
              <a:endParaRPr lang="en-US" dirty="0"/>
            </a:p>
          </p:txBody>
        </p:sp>
        <p:sp>
          <p:nvSpPr>
            <p:cNvPr id="7" name="Rectangle 6"/>
            <p:cNvSpPr/>
            <p:nvPr/>
          </p:nvSpPr>
          <p:spPr>
            <a:xfrm>
              <a:off x="3124200" y="1676400"/>
              <a:ext cx="1316182"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peripherals</a:t>
              </a:r>
            </a:p>
          </p:txBody>
        </p:sp>
        <p:sp>
          <p:nvSpPr>
            <p:cNvPr id="8" name="Rectangle 7"/>
            <p:cNvSpPr/>
            <p:nvPr/>
          </p:nvSpPr>
          <p:spPr>
            <a:xfrm>
              <a:off x="4876800" y="16764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Configure setting</a:t>
              </a:r>
            </a:p>
          </p:txBody>
        </p:sp>
        <p:sp>
          <p:nvSpPr>
            <p:cNvPr id="9" name="Rectangle 8"/>
            <p:cNvSpPr/>
            <p:nvPr/>
          </p:nvSpPr>
          <p:spPr>
            <a:xfrm>
              <a:off x="6781800" y="1676400"/>
              <a:ext cx="20574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debug option and clock configuration</a:t>
              </a:r>
            </a:p>
          </p:txBody>
        </p:sp>
        <p:sp>
          <p:nvSpPr>
            <p:cNvPr id="10" name="Rectangle 9"/>
            <p:cNvSpPr/>
            <p:nvPr/>
          </p:nvSpPr>
          <p:spPr>
            <a:xfrm>
              <a:off x="3429000" y="5410200"/>
              <a:ext cx="25146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Flash the code to microcontroller or debug the code</a:t>
              </a:r>
            </a:p>
          </p:txBody>
        </p:sp>
        <p:sp>
          <p:nvSpPr>
            <p:cNvPr id="11" name="Rectangle 10"/>
            <p:cNvSpPr/>
            <p:nvPr/>
          </p:nvSpPr>
          <p:spPr>
            <a:xfrm>
              <a:off x="5029200" y="34290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Generate template code</a:t>
              </a:r>
            </a:p>
          </p:txBody>
        </p:sp>
        <p:sp>
          <p:nvSpPr>
            <p:cNvPr id="12" name="Rectangle 11"/>
            <p:cNvSpPr/>
            <p:nvPr/>
          </p:nvSpPr>
          <p:spPr>
            <a:xfrm>
              <a:off x="3810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Modify your </a:t>
              </a:r>
              <a:r>
                <a:rPr lang="en-US" dirty="0" err="1"/>
                <a:t>main.c</a:t>
              </a:r>
              <a:r>
                <a:rPr lang="en-US" dirty="0"/>
                <a:t> file in </a:t>
              </a:r>
              <a:r>
                <a:rPr lang="en-US" dirty="0" err="1"/>
                <a:t>src</a:t>
              </a:r>
              <a:r>
                <a:rPr lang="en-US" dirty="0"/>
                <a:t> folder</a:t>
              </a:r>
            </a:p>
          </p:txBody>
        </p:sp>
        <p:sp>
          <p:nvSpPr>
            <p:cNvPr id="13" name="Rectangle 12"/>
            <p:cNvSpPr/>
            <p:nvPr/>
          </p:nvSpPr>
          <p:spPr>
            <a:xfrm>
              <a:off x="685800" y="54102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Compile and build the code</a:t>
              </a:r>
            </a:p>
          </p:txBody>
        </p:sp>
        <p:sp>
          <p:nvSpPr>
            <p:cNvPr id="14" name="Rectangle 13"/>
            <p:cNvSpPr/>
            <p:nvPr/>
          </p:nvSpPr>
          <p:spPr>
            <a:xfrm>
              <a:off x="6934200" y="5410200"/>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a:t>
              </a:r>
            </a:p>
          </p:txBody>
        </p:sp>
        <p:sp>
          <p:nvSpPr>
            <p:cNvPr id="15" name="Rectangle 14"/>
            <p:cNvSpPr/>
            <p:nvPr/>
          </p:nvSpPr>
          <p:spPr>
            <a:xfrm>
              <a:off x="27432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Open template code using IDE</a:t>
              </a:r>
            </a:p>
          </p:txBody>
        </p:sp>
        <p:sp>
          <p:nvSpPr>
            <p:cNvPr id="16" name="Rectangle 15"/>
            <p:cNvSpPr/>
            <p:nvPr/>
          </p:nvSpPr>
          <p:spPr>
            <a:xfrm>
              <a:off x="7010400" y="3429000"/>
              <a:ext cx="1600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IDE</a:t>
              </a:r>
            </a:p>
            <a:p>
              <a:pPr algn="ctr"/>
              <a:r>
                <a:rPr lang="en-US" dirty="0"/>
                <a:t>(STM32CUBE IDE)</a:t>
              </a:r>
            </a:p>
          </p:txBody>
        </p:sp>
        <p:cxnSp>
          <p:nvCxnSpPr>
            <p:cNvPr id="17" name="Straight Arrow Connector 16"/>
            <p:cNvCxnSpPr/>
            <p:nvPr/>
          </p:nvCxnSpPr>
          <p:spPr>
            <a:xfrm flipH="1">
              <a:off x="4440382" y="4003964"/>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2"/>
            </p:cNvCxnSpPr>
            <p:nvPr/>
          </p:nvCxnSpPr>
          <p:spPr>
            <a:xfrm>
              <a:off x="1219200" y="43434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2" idx="3"/>
            </p:cNvCxnSpPr>
            <p:nvPr/>
          </p:nvCxnSpPr>
          <p:spPr>
            <a:xfrm flipH="1">
              <a:off x="2057400" y="38862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0" idx="1"/>
            </p:cNvCxnSpPr>
            <p:nvPr/>
          </p:nvCxnSpPr>
          <p:spPr>
            <a:xfrm>
              <a:off x="2362200" y="5867400"/>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4" idx="1"/>
            </p:cNvCxnSpPr>
            <p:nvPr/>
          </p:nvCxnSpPr>
          <p:spPr>
            <a:xfrm>
              <a:off x="5943600" y="58674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7" idx="1"/>
            </p:cNvCxnSpPr>
            <p:nvPr/>
          </p:nvCxnSpPr>
          <p:spPr>
            <a:xfrm>
              <a:off x="2362200" y="21336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4440382" y="2133600"/>
              <a:ext cx="4364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6" idx="0"/>
            </p:cNvCxnSpPr>
            <p:nvPr/>
          </p:nvCxnSpPr>
          <p:spPr>
            <a:xfrm>
              <a:off x="7810500" y="2667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a:endCxn id="11" idx="3"/>
            </p:cNvCxnSpPr>
            <p:nvPr/>
          </p:nvCxnSpPr>
          <p:spPr>
            <a:xfrm flipH="1">
              <a:off x="6248400" y="38862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9" idx="1"/>
            </p:cNvCxnSpPr>
            <p:nvPr/>
          </p:nvCxnSpPr>
          <p:spPr>
            <a:xfrm>
              <a:off x="6096000" y="2133600"/>
              <a:ext cx="685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530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80"/>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98569" y="1401986"/>
            <a:ext cx="8569535" cy="4977853"/>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212089" y="1185962"/>
            <a:ext cx="8311075" cy="5500300"/>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8" y="-23910"/>
            <a:ext cx="5483701" cy="6684021"/>
          </a:xfrm>
          <a:prstGeom prst="rect">
            <a:avLst/>
          </a:prstGeom>
        </p:spPr>
      </p:pic>
      <p:sp>
        <p:nvSpPr>
          <p:cNvPr id="2" name="Title 1"/>
          <p:cNvSpPr>
            <a:spLocks noGrp="1"/>
          </p:cNvSpPr>
          <p:nvPr>
            <p:ph type="title"/>
          </p:nvPr>
        </p:nvSpPr>
        <p:spPr>
          <a:xfrm>
            <a:off x="594174" y="302717"/>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sp>
        <p:nvSpPr>
          <p:cNvPr id="6" name="TextBox 5"/>
          <p:cNvSpPr txBox="1"/>
          <p:nvPr/>
        </p:nvSpPr>
        <p:spPr>
          <a:xfrm>
            <a:off x="196216" y="1065499"/>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52" y="1485901"/>
            <a:ext cx="5077502"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8" y="1260673"/>
            <a:ext cx="5636025"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5"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32" y="1401988"/>
            <a:ext cx="9519628"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b="1"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 </a:t>
            </a:r>
          </a:p>
          <a:p>
            <a:pPr marL="0" indent="0">
              <a:buNone/>
            </a:pPr>
            <a:r>
              <a:rPr lang="en-US" dirty="0"/>
              <a:t>(LDM – load data from memory &amp; STM – store data to memory) </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90"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1" y="1339851"/>
            <a:ext cx="4505325" cy="3619500"/>
          </a:xfrm>
          <a:prstGeom prst="rect">
            <a:avLst/>
          </a:prstGeom>
        </p:spPr>
      </p:pic>
      <p:pic>
        <p:nvPicPr>
          <p:cNvPr id="12" name="Picture 11"/>
          <p:cNvPicPr>
            <a:picLocks noChangeAspect="1"/>
          </p:cNvPicPr>
          <p:nvPr/>
        </p:nvPicPr>
        <p:blipFill>
          <a:blip r:embed="rId3"/>
          <a:stretch>
            <a:fillRect/>
          </a:stretch>
        </p:blipFill>
        <p:spPr>
          <a:xfrm>
            <a:off x="1516790" y="2974529"/>
            <a:ext cx="4243185" cy="493819"/>
          </a:xfrm>
          <a:prstGeom prst="rect">
            <a:avLst/>
          </a:prstGeom>
        </p:spPr>
      </p:pic>
      <p:grpSp>
        <p:nvGrpSpPr>
          <p:cNvPr id="13" name="Group 12"/>
          <p:cNvGrpSpPr/>
          <p:nvPr/>
        </p:nvGrpSpPr>
        <p:grpSpPr>
          <a:xfrm>
            <a:off x="1631374" y="2212267"/>
            <a:ext cx="4114799"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2" y="3638681"/>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1234" y="310516"/>
            <a:ext cx="8579104" cy="556623"/>
          </a:xfrm>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dirty="0">
              <a:latin typeface="Arial"/>
              <a:cs typeface="Arial"/>
            </a:endParaRPr>
          </a:p>
        </p:txBody>
      </p:sp>
      <p:sp>
        <p:nvSpPr>
          <p:cNvPr id="3" name="object 3"/>
          <p:cNvSpPr txBox="1"/>
          <p:nvPr/>
        </p:nvSpPr>
        <p:spPr>
          <a:xfrm>
            <a:off x="1057149" y="1240029"/>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44402" y="1199093"/>
            <a:ext cx="4907279"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dirty="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22"/>
              </a:spcBef>
              <a:buClr>
                <a:srgbClr val="118CAA"/>
              </a:buClr>
              <a:buFont typeface="Arial"/>
              <a:buChar char=""/>
            </a:pPr>
            <a:endParaRPr sz="500" dirty="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40"/>
              </a:spcBef>
              <a:buClr>
                <a:srgbClr val="118CAA"/>
              </a:buClr>
              <a:buFont typeface="Arial"/>
              <a:buChar char=""/>
            </a:pPr>
            <a:endParaRPr sz="500" dirty="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dirty="0">
              <a:latin typeface="Arial"/>
              <a:cs typeface="Arial"/>
            </a:endParaRPr>
          </a:p>
        </p:txBody>
      </p:sp>
      <p:sp>
        <p:nvSpPr>
          <p:cNvPr id="5" name="object 5"/>
          <p:cNvSpPr txBox="1"/>
          <p:nvPr/>
        </p:nvSpPr>
        <p:spPr>
          <a:xfrm>
            <a:off x="828394" y="3048083"/>
            <a:ext cx="5097779"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b="1" spc="-15" dirty="0">
                <a:latin typeface="Arial"/>
                <a:cs typeface="Arial"/>
              </a:rPr>
              <a:t>26%</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c</a:t>
            </a:r>
            <a:r>
              <a:rPr sz="2000" spc="-15" dirty="0">
                <a:latin typeface="Arial"/>
                <a:cs typeface="Arial"/>
              </a:rPr>
              <a:t>ode den</a:t>
            </a:r>
            <a:r>
              <a:rPr sz="2000" spc="-10" dirty="0">
                <a:latin typeface="Arial"/>
                <a:cs typeface="Arial"/>
              </a:rPr>
              <a:t>sity</a:t>
            </a:r>
            <a:r>
              <a:rPr sz="2000" spc="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a:t>
            </a:r>
            <a:r>
              <a:rPr sz="2000" spc="10" dirty="0">
                <a:latin typeface="Arial"/>
                <a:cs typeface="Arial"/>
              </a:rPr>
              <a:t> </a:t>
            </a:r>
            <a:r>
              <a:rPr sz="2000" spc="-15" dirty="0">
                <a:latin typeface="Arial"/>
                <a:cs typeface="Arial"/>
              </a:rPr>
              <a:t>A</a:t>
            </a:r>
            <a:r>
              <a:rPr sz="2000" spc="-25" dirty="0">
                <a:latin typeface="Arial"/>
                <a:cs typeface="Arial"/>
              </a:rPr>
              <a:t>R</a:t>
            </a:r>
            <a:r>
              <a:rPr sz="2000" spc="-20" dirty="0">
                <a:latin typeface="Arial"/>
                <a:cs typeface="Arial"/>
              </a:rPr>
              <a:t>M</a:t>
            </a:r>
            <a:endParaRPr sz="2000" dirty="0">
              <a:latin typeface="Arial"/>
              <a:cs typeface="Arial"/>
            </a:endParaRPr>
          </a:p>
          <a:p>
            <a:pPr>
              <a:lnSpc>
                <a:spcPts val="700"/>
              </a:lnSpc>
              <a:spcBef>
                <a:spcPts val="48"/>
              </a:spcBef>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marL="205740" marR="530225" indent="-193675">
              <a:lnSpc>
                <a:spcPts val="264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spc="-15" dirty="0">
                <a:latin typeface="Arial"/>
                <a:cs typeface="Arial"/>
              </a:rPr>
              <a:t>25%</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perfor</a:t>
            </a:r>
            <a:r>
              <a:rPr sz="2000" spc="-25" dirty="0">
                <a:latin typeface="Arial"/>
                <a:cs typeface="Arial"/>
              </a:rPr>
              <a:t>m</a:t>
            </a:r>
            <a:r>
              <a:rPr sz="2000" spc="-15" dirty="0">
                <a:latin typeface="Arial"/>
                <a:cs typeface="Arial"/>
              </a:rPr>
              <a:t>an</a:t>
            </a:r>
            <a:r>
              <a:rPr sz="2000" spc="-10" dirty="0">
                <a:latin typeface="Arial"/>
                <a:cs typeface="Arial"/>
              </a:rPr>
              <a:t>c</a:t>
            </a:r>
            <a:r>
              <a:rPr sz="2000" spc="-15" dirty="0">
                <a:latin typeface="Arial"/>
                <a:cs typeface="Arial"/>
              </a:rPr>
              <a:t>e</a:t>
            </a:r>
            <a:r>
              <a:rPr sz="2000" spc="3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 Th</a:t>
            </a:r>
            <a:r>
              <a:rPr sz="2000" spc="-15" dirty="0">
                <a:latin typeface="Arial"/>
                <a:cs typeface="Arial"/>
              </a:rPr>
              <a:t>u</a:t>
            </a:r>
            <a:r>
              <a:rPr sz="2000" spc="-30" dirty="0">
                <a:latin typeface="Arial"/>
                <a:cs typeface="Arial"/>
              </a:rPr>
              <a:t>m</a:t>
            </a:r>
            <a:r>
              <a:rPr sz="2000" spc="-15" dirty="0">
                <a:latin typeface="Arial"/>
                <a:cs typeface="Arial"/>
              </a:rPr>
              <a:t>b</a:t>
            </a:r>
            <a:endParaRPr sz="2000" dirty="0">
              <a:latin typeface="Arial"/>
              <a:cs typeface="Arial"/>
            </a:endParaRPr>
          </a:p>
        </p:txBody>
      </p:sp>
      <p:sp>
        <p:nvSpPr>
          <p:cNvPr id="6" name="object 6"/>
          <p:cNvSpPr/>
          <p:nvPr/>
        </p:nvSpPr>
        <p:spPr>
          <a:xfrm>
            <a:off x="7290913" y="1235747"/>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7361018" y="3972852"/>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7373209" y="4148871"/>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7588094" y="3972850"/>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7373209" y="4123726"/>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7588093" y="4219738"/>
            <a:ext cx="1897378"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7423502" y="4489486"/>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7588093" y="4585498"/>
            <a:ext cx="1897378"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7423502" y="4859819"/>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7423502" y="5230150"/>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860379" y="5344451"/>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860379" y="5509042"/>
            <a:ext cx="470917"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7428074" y="5600482"/>
            <a:ext cx="109727"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860379" y="5682777"/>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9654639" y="5317019"/>
            <a:ext cx="160021"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7588093" y="4955829"/>
            <a:ext cx="1897378"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7482940" y="5970815"/>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996271" y="6135406"/>
            <a:ext cx="210310"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8356191" y="6283996"/>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752687" y="6139977"/>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7290916" y="1235747"/>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7638386" y="1430819"/>
            <a:ext cx="1673353"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7396069" y="1599983"/>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7638386" y="1695994"/>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7446360" y="1965742"/>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7638386" y="2061755"/>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7446360" y="2340645"/>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7446360" y="2710978"/>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915243" y="2820706"/>
            <a:ext cx="260604"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915242" y="2985172"/>
            <a:ext cx="466343"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7450934" y="3076738"/>
            <a:ext cx="109727"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915243" y="3154463"/>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9714076" y="2774985"/>
            <a:ext cx="155447"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7638386" y="2436657"/>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7505798" y="3451641"/>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908133" y="3597946"/>
            <a:ext cx="1261874"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8452203" y="3778539"/>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8063583" y="3780826"/>
            <a:ext cx="370331"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8497922" y="3776254"/>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758526" y="3776254"/>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91" y="7014973"/>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p:sp>
        <p:nvSpPr>
          <p:cNvPr id="46" name="TextBox 45">
            <a:extLst>
              <a:ext uri="{FF2B5EF4-FFF2-40B4-BE49-F238E27FC236}">
                <a16:creationId xmlns:a16="http://schemas.microsoft.com/office/drawing/2014/main" id="{023341F8-E979-C2B0-F914-D3C89CA58052}"/>
              </a:ext>
            </a:extLst>
          </p:cNvPr>
          <p:cNvSpPr txBox="1"/>
          <p:nvPr/>
        </p:nvSpPr>
        <p:spPr>
          <a:xfrm>
            <a:off x="104517" y="5178435"/>
            <a:ext cx="7277838" cy="1631216"/>
          </a:xfrm>
          <a:prstGeom prst="rect">
            <a:avLst/>
          </a:prstGeom>
          <a:noFill/>
        </p:spPr>
        <p:txBody>
          <a:bodyPr wrap="square" rtlCol="0">
            <a:spAutoFit/>
          </a:bodyPr>
          <a:lstStyle/>
          <a:p>
            <a:pPr algn="l"/>
            <a:r>
              <a:rPr lang="en-US" sz="2000" b="1" spc="-10" dirty="0">
                <a:solidFill>
                  <a:srgbClr val="FF0000"/>
                </a:solidFill>
                <a:latin typeface="Arial"/>
                <a:cs typeface="Arial"/>
              </a:rPr>
              <a:t>Code density: </a:t>
            </a:r>
            <a:r>
              <a:rPr lang="en-US" sz="2000" spc="-10" dirty="0">
                <a:latin typeface="Arial"/>
                <a:cs typeface="Arial"/>
              </a:rPr>
              <a:t>to achieve the same tasks, you need a smaller program size. </a:t>
            </a:r>
          </a:p>
          <a:p>
            <a:pPr marL="342900" indent="-342900" algn="l">
              <a:buFont typeface="Arial" panose="020B0604020202020204" pitchFamily="34" charset="0"/>
              <a:buChar char="•"/>
            </a:pPr>
            <a:r>
              <a:rPr lang="en-US" sz="2000" spc="-10" dirty="0">
                <a:latin typeface="Arial"/>
                <a:cs typeface="Arial"/>
              </a:rPr>
              <a:t>reduced cost </a:t>
            </a:r>
          </a:p>
          <a:p>
            <a:pPr marL="342900" indent="-342900" algn="l">
              <a:buFont typeface="Arial" panose="020B0604020202020204" pitchFamily="34" charset="0"/>
              <a:buChar char="•"/>
            </a:pPr>
            <a:r>
              <a:rPr lang="en-US" sz="2000" spc="-10" dirty="0">
                <a:latin typeface="Arial"/>
                <a:cs typeface="Arial"/>
              </a:rPr>
              <a:t>Reduced power consumption </a:t>
            </a:r>
          </a:p>
          <a:p>
            <a:pPr marL="342900" indent="-342900" algn="l">
              <a:buFont typeface="Arial" panose="020B0604020202020204" pitchFamily="34" charset="0"/>
              <a:buChar char="•"/>
            </a:pPr>
            <a:r>
              <a:rPr lang="en-US" sz="2000" spc="-10" dirty="0">
                <a:latin typeface="Arial"/>
                <a:cs typeface="Arial"/>
              </a:rPr>
              <a:t>use a microcontroller with smaller flash memory size</a:t>
            </a:r>
          </a:p>
        </p:txBody>
      </p:sp>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2" y="1263650"/>
            <a:ext cx="10002678"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CA17820-E14E-49CF-9D30-E45AC74EC792}"/>
              </a:ext>
            </a:extLst>
          </p:cNvPr>
          <p:cNvSpPr>
            <a:spLocks noGrp="1" noChangeArrowheads="1"/>
          </p:cNvSpPr>
          <p:nvPr>
            <p:ph type="title"/>
          </p:nvPr>
        </p:nvSpPr>
        <p:spPr/>
        <p:txBody>
          <a:bodyPr/>
          <a:lstStyle/>
          <a:p>
            <a:pPr eaLnBrk="1" hangingPunct="1"/>
            <a:r>
              <a:rPr lang="en-US" altLang="en-US"/>
              <a:t>Why ARM here ???</a:t>
            </a:r>
          </a:p>
        </p:txBody>
      </p:sp>
      <p:sp>
        <p:nvSpPr>
          <p:cNvPr id="11267" name="Rectangle 3">
            <a:extLst>
              <a:ext uri="{FF2B5EF4-FFF2-40B4-BE49-F238E27FC236}">
                <a16:creationId xmlns:a16="http://schemas.microsoft.com/office/drawing/2014/main" id="{7D0BA4B8-C703-4E33-87E3-C58E5FC6A88E}"/>
              </a:ext>
            </a:extLst>
          </p:cNvPr>
          <p:cNvSpPr>
            <a:spLocks noGrp="1" noChangeArrowheads="1"/>
          </p:cNvSpPr>
          <p:nvPr>
            <p:ph type="body" idx="1"/>
          </p:nvPr>
        </p:nvSpPr>
        <p:spPr/>
        <p:txBody>
          <a:bodyPr/>
          <a:lstStyle/>
          <a:p>
            <a:pPr algn="just" eaLnBrk="1" hangingPunct="1">
              <a:lnSpc>
                <a:spcPct val="150000"/>
              </a:lnSpc>
            </a:pPr>
            <a:r>
              <a:rPr lang="en-US" altLang="en-US" sz="3085"/>
              <a:t>ARM is one of the most licensed and thus widespread processor cores in the world</a:t>
            </a:r>
          </a:p>
          <a:p>
            <a:pPr algn="just" eaLnBrk="1" hangingPunct="1">
              <a:lnSpc>
                <a:spcPct val="150000"/>
              </a:lnSpc>
            </a:pPr>
            <a:r>
              <a:rPr lang="en-US" altLang="en-US" sz="3085"/>
              <a:t>Used especially in portable devices due to low power consumption and reasonable performance </a:t>
            </a:r>
          </a:p>
          <a:p>
            <a:pPr algn="just" eaLnBrk="1" hangingPunct="1">
              <a:lnSpc>
                <a:spcPct val="150000"/>
              </a:lnSpc>
            </a:pPr>
            <a:r>
              <a:rPr lang="en-US" altLang="en-US" sz="3085"/>
              <a:t>Several interesting extensions available like Thumb instruction set and Jazelle Java machine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1" y="1263651"/>
            <a:ext cx="10205779"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7" y="177851"/>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06140" y="881152"/>
            <a:ext cx="9793088" cy="5794195"/>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6"/>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5" y="1003301"/>
            <a:ext cx="9647253"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6" y="1722248"/>
            <a:ext cx="2362201"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2" y="1716153"/>
            <a:ext cx="2375917"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6" y="1930402"/>
            <a:ext cx="1770379"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5" y="4160647"/>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3" y="4154551"/>
            <a:ext cx="1918716"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3" y="4368802"/>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6" y="2636648"/>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3" y="2630552"/>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1" y="2783842"/>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70" y="4160647"/>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4"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3" y="4368802"/>
            <a:ext cx="1117601"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8" y="2865247"/>
            <a:ext cx="1066798"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3"/>
            <a:ext cx="1080517"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6" y="3149602"/>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8"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70"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8"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9" y="2636647"/>
            <a:ext cx="76199"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70" y="34748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2" y="34687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3" y="3614422"/>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70" y="21032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2" y="20971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8" y="2242822"/>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70" y="41606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2"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8" y="4300222"/>
            <a:ext cx="375286"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70" y="27890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2" y="27829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4" y="2928622"/>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10" y="3027681"/>
            <a:ext cx="458471"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10" y="2037081"/>
            <a:ext cx="447674"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7" y="5390896"/>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dirty="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dirty="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dirty="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a:latin typeface="Arial"/>
                <a:cs typeface="Arial"/>
              </a:rPr>
              <a:t>AM</a:t>
            </a:r>
            <a:r>
              <a:rPr sz="3600" b="1" spc="5">
                <a:latin typeface="Arial"/>
                <a:cs typeface="Arial"/>
              </a:rPr>
              <a:t>B</a:t>
            </a:r>
            <a:r>
              <a:rPr sz="3600" b="1" spc="0">
                <a:latin typeface="Arial"/>
                <a:cs typeface="Arial"/>
              </a:rPr>
              <a:t>A</a:t>
            </a:r>
            <a:r>
              <a:rPr lang="en-US" sz="3600" b="1" spc="0">
                <a:latin typeface="Arial"/>
                <a:cs typeface="Arial"/>
              </a:rPr>
              <a:t> 3.0</a:t>
            </a:r>
            <a:r>
              <a:rPr sz="3600" b="1" spc="-15">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
        <p:nvSpPr>
          <p:cNvPr id="45" name="TextBox 44">
            <a:extLst>
              <a:ext uri="{FF2B5EF4-FFF2-40B4-BE49-F238E27FC236}">
                <a16:creationId xmlns:a16="http://schemas.microsoft.com/office/drawing/2014/main" id="{31AF4903-DF70-A871-44B0-B5C38A8A802A}"/>
              </a:ext>
            </a:extLst>
          </p:cNvPr>
          <p:cNvSpPr txBox="1"/>
          <p:nvPr/>
        </p:nvSpPr>
        <p:spPr>
          <a:xfrm>
            <a:off x="162124" y="5477306"/>
            <a:ext cx="3168352" cy="646331"/>
          </a:xfrm>
          <a:prstGeom prst="rect">
            <a:avLst/>
          </a:prstGeom>
          <a:noFill/>
        </p:spPr>
        <p:txBody>
          <a:bodyPr wrap="square" rtlCol="0">
            <a:spAutoFit/>
          </a:bodyPr>
          <a:lstStyle/>
          <a:p>
            <a:r>
              <a:rPr lang="en-IN" b="1" dirty="0">
                <a:solidFill>
                  <a:srgbClr val="92D050"/>
                </a:solidFill>
              </a:rPr>
              <a:t>APB Bridge </a:t>
            </a:r>
            <a:r>
              <a:rPr lang="en-IN" dirty="0"/>
              <a:t>– </a:t>
            </a:r>
            <a:r>
              <a:rPr lang="en-IN" b="1" dirty="0"/>
              <a:t>to regulate speed between AHB and APB buses</a:t>
            </a:r>
          </a:p>
        </p:txBody>
      </p:sp>
      <p:sp>
        <p:nvSpPr>
          <p:cNvPr id="46" name="TextBox 45">
            <a:extLst>
              <a:ext uri="{FF2B5EF4-FFF2-40B4-BE49-F238E27FC236}">
                <a16:creationId xmlns:a16="http://schemas.microsoft.com/office/drawing/2014/main" id="{4C3CAB4D-4D10-3BF1-B436-D062B7D7504B}"/>
              </a:ext>
            </a:extLst>
          </p:cNvPr>
          <p:cNvSpPr txBox="1"/>
          <p:nvPr/>
        </p:nvSpPr>
        <p:spPr>
          <a:xfrm>
            <a:off x="162124" y="1187854"/>
            <a:ext cx="10531276" cy="646331"/>
          </a:xfrm>
          <a:prstGeom prst="rect">
            <a:avLst/>
          </a:prstGeom>
          <a:noFill/>
        </p:spPr>
        <p:txBody>
          <a:bodyPr wrap="square" rtlCol="0">
            <a:spAutoFit/>
          </a:bodyPr>
          <a:lstStyle/>
          <a:p>
            <a:r>
              <a:rPr lang="en-US" b="0" i="0" dirty="0">
                <a:solidFill>
                  <a:srgbClr val="202124"/>
                </a:solidFill>
                <a:effectLst/>
                <a:latin typeface="arial" panose="020B0604020202020204" pitchFamily="34" charset="0"/>
              </a:rPr>
              <a:t>The AMBA specification was developed by </a:t>
            </a:r>
            <a:r>
              <a:rPr lang="en-US" b="1" i="0" dirty="0">
                <a:solidFill>
                  <a:srgbClr val="202124"/>
                </a:solidFill>
                <a:effectLst/>
                <a:latin typeface="arial" panose="020B0604020202020204" pitchFamily="34" charset="0"/>
              </a:rPr>
              <a:t>ARM</a:t>
            </a:r>
            <a:r>
              <a:rPr lang="en-US" b="0" i="0" dirty="0">
                <a:solidFill>
                  <a:srgbClr val="202124"/>
                </a:solidFill>
                <a:effectLst/>
                <a:latin typeface="arial" panose="020B0604020202020204" pitchFamily="34" charset="0"/>
              </a:rPr>
              <a:t> and has become the de facto standard for interfacing components in an </a:t>
            </a:r>
            <a:r>
              <a:rPr lang="en-US" b="0" i="0" dirty="0" err="1">
                <a:solidFill>
                  <a:srgbClr val="202124"/>
                </a:solidFill>
                <a:effectLst/>
                <a:latin typeface="arial" panose="020B0604020202020204" pitchFamily="34" charset="0"/>
              </a:rPr>
              <a:t>SoC.</a:t>
            </a:r>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2" y="3016252"/>
            <a:ext cx="8255001" cy="556895"/>
          </a:xfrm>
          <a:prstGeom prst="rect">
            <a:avLst/>
          </a:prstGeom>
        </p:spPr>
        <p:txBody>
          <a:bodyPr vert="horz" wrap="square" lIns="0" tIns="0" rIns="0" bIns="0" rtlCol="0">
            <a:noAutofit/>
          </a:bodyPr>
          <a:lstStyle/>
          <a:p>
            <a:pPr marL="12700">
              <a:lnSpc>
                <a:spcPct val="100000"/>
              </a:lnSpc>
              <a:tabLst>
                <a:tab pos="6411595" algn="l"/>
              </a:tabLst>
            </a:pPr>
            <a:r>
              <a:rPr lang="en-US" sz="3600" b="1" spc="-30" dirty="0">
                <a:latin typeface="Arial"/>
                <a:cs typeface="Arial"/>
              </a:rPr>
              <a:t>STM32F407</a:t>
            </a:r>
            <a:r>
              <a:rPr sz="3600" b="1" spc="-3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pic>
        <p:nvPicPr>
          <p:cNvPr id="2" name="Picture 1"/>
          <p:cNvPicPr>
            <a:picLocks noChangeAspect="1"/>
          </p:cNvPicPr>
          <p:nvPr/>
        </p:nvPicPr>
        <p:blipFill rotWithShape="1">
          <a:blip r:embed="rId2"/>
          <a:srcRect t="6848" b="7552"/>
          <a:stretch/>
        </p:blipFill>
        <p:spPr>
          <a:xfrm>
            <a:off x="1274734" y="0"/>
            <a:ext cx="8784977" cy="7556500"/>
          </a:xfrm>
          <a:prstGeom prst="rect">
            <a:avLst/>
          </a:prstGeom>
        </p:spPr>
      </p:pic>
    </p:spTree>
    <p:extLst>
      <p:ext uri="{BB962C8B-B14F-4D97-AF65-F5344CB8AC3E}">
        <p14:creationId xmlns:p14="http://schemas.microsoft.com/office/powerpoint/2010/main" val="3452123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Reset Sequence</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2119929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3" y="2410098"/>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
        <p:nvSpPr>
          <p:cNvPr id="2" name="TextBox 1"/>
          <p:cNvSpPr txBox="1"/>
          <p:nvPr/>
        </p:nvSpPr>
        <p:spPr>
          <a:xfrm>
            <a:off x="522167"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90" y="1185963"/>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
        <p:nvSpPr>
          <p:cNvPr id="3" name="TextBox 2"/>
          <p:cNvSpPr txBox="1"/>
          <p:nvPr/>
        </p:nvSpPr>
        <p:spPr>
          <a:xfrm>
            <a:off x="90117"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a:t>
            </a:r>
            <a:r>
              <a:rPr lang="en-US" sz="2400"/>
              <a:t>ISR). </a:t>
            </a:r>
            <a:r>
              <a:rPr lang="en-US" sz="2400" dirty="0"/>
              <a:t>When in handler mode, the processor always has privileged</a:t>
            </a:r>
          </a:p>
          <a:p>
            <a:r>
              <a:rPr lang="en-US" sz="2400"/>
              <a:t>access level.</a:t>
            </a:r>
            <a:endParaRPr lang="en-US" sz="2400" dirty="0"/>
          </a:p>
          <a:p>
            <a:r>
              <a:rPr lang="en-US" sz="2400" dirty="0"/>
              <a:t>• Thread mode: When executing normal application code, the processor can be</a:t>
            </a:r>
          </a:p>
          <a:p>
            <a:r>
              <a:rPr lang="en-US" sz="2400" dirty="0"/>
              <a:t>either in privileged access level or unprivileged </a:t>
            </a:r>
            <a:r>
              <a:rPr lang="en-US" sz="2400"/>
              <a:t>access level. </a:t>
            </a:r>
            <a:r>
              <a:rPr lang="en-US" sz="2400" dirty="0"/>
              <a:t>This is controlled by</a:t>
            </a:r>
          </a:p>
          <a:p>
            <a:r>
              <a:rPr lang="en-US" sz="2400" dirty="0"/>
              <a:t>a special register called </a:t>
            </a:r>
            <a:r>
              <a:rPr lang="en-US" sz="2400"/>
              <a:t>“CONTROL.”</a:t>
            </a:r>
            <a:endParaRPr lang="en-US" sz="2400" dirty="0"/>
          </a:p>
        </p:txBody>
      </p:sp>
    </p:spTree>
    <p:extLst>
      <p:ext uri="{BB962C8B-B14F-4D97-AF65-F5344CB8AC3E}">
        <p14:creationId xmlns:p14="http://schemas.microsoft.com/office/powerpoint/2010/main" val="193249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8"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8"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1" y="2555877"/>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1" y="3419985"/>
            <a:ext cx="1225295"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51451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873115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32" y="1762028"/>
            <a:ext cx="8958138"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1"/>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
        <p:nvSpPr>
          <p:cNvPr id="4" name="Oval 3"/>
          <p:cNvSpPr/>
          <p:nvPr/>
        </p:nvSpPr>
        <p:spPr>
          <a:xfrm>
            <a:off x="3978549" y="5146403"/>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9"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solidFill>
                  <a:srgbClr val="FF0000"/>
                </a:solidFill>
              </a:rPr>
              <a:t>Special registers are not memory mapped</a:t>
            </a:r>
            <a:r>
              <a:rPr lang="en-US" b="1" dirty="0"/>
              <a:t>,</a:t>
            </a:r>
            <a:r>
              <a:rPr lang="en-US" dirty="0"/>
              <a:t> and can be accessed using special register</a:t>
            </a:r>
          </a:p>
          <a:p>
            <a:r>
              <a:rPr lang="en-US" dirty="0"/>
              <a:t>access instructions such as </a:t>
            </a:r>
            <a:r>
              <a:rPr lang="en-US" dirty="0">
                <a:solidFill>
                  <a:srgbClr val="FF0000"/>
                </a:solidFill>
              </a:rPr>
              <a:t>MRS </a:t>
            </a:r>
            <a:r>
              <a:rPr lang="en-US" dirty="0"/>
              <a:t>and </a:t>
            </a:r>
            <a:r>
              <a:rPr lang="en-US" dirty="0">
                <a:solidFill>
                  <a:srgbClr val="FF0000"/>
                </a:solidFill>
              </a:rPr>
              <a:t>MSR(Move to ARM register from system coprocessor register).</a:t>
            </a:r>
          </a:p>
        </p:txBody>
      </p:sp>
      <p:pic>
        <p:nvPicPr>
          <p:cNvPr id="9" name="Picture 8"/>
          <p:cNvPicPr>
            <a:picLocks noChangeAspect="1"/>
          </p:cNvPicPr>
          <p:nvPr/>
        </p:nvPicPr>
        <p:blipFill>
          <a:blip r:embed="rId4"/>
          <a:stretch>
            <a:fillRect/>
          </a:stretch>
        </p:blipFill>
        <p:spPr>
          <a:xfrm>
            <a:off x="182898" y="4706961"/>
            <a:ext cx="3351152" cy="1879600"/>
          </a:xfrm>
          <a:prstGeom prst="rect">
            <a:avLst/>
          </a:prstGeom>
        </p:spPr>
      </p:pic>
      <p:cxnSp>
        <p:nvCxnSpPr>
          <p:cNvPr id="11" name="Straight Arrow Connector 10"/>
          <p:cNvCxnSpPr>
            <a:stCxn id="4" idx="1"/>
          </p:cNvCxnSpPr>
          <p:nvPr/>
        </p:nvCxnSpPr>
        <p:spPr>
          <a:xfrm flipH="1">
            <a:off x="3546502" y="5357309"/>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099" y="2575561"/>
            <a:ext cx="5251451"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1" y="3097277"/>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5">
                <a:latin typeface="Arial"/>
                <a:cs typeface="Arial"/>
              </a:rPr>
              <a:t>E</a:t>
            </a:r>
            <a:r>
              <a:rPr sz="2000" spc="-10">
                <a:latin typeface="Arial"/>
                <a:cs typeface="Arial"/>
              </a:rPr>
              <a:t>x</a:t>
            </a:r>
            <a:r>
              <a:rPr sz="2000" spc="5">
                <a:latin typeface="Arial"/>
                <a:cs typeface="Arial"/>
              </a:rPr>
              <a:t>c</a:t>
            </a:r>
            <a:r>
              <a:rPr sz="2000" spc="0">
                <a:latin typeface="Arial"/>
                <a:cs typeface="Arial"/>
              </a:rPr>
              <a:t>ep</a:t>
            </a:r>
            <a:r>
              <a:rPr sz="2000" spc="-5">
                <a:latin typeface="Arial"/>
                <a:cs typeface="Arial"/>
              </a:rPr>
              <a:t>t</a:t>
            </a:r>
            <a:r>
              <a:rPr sz="2000" spc="0">
                <a:latin typeface="Arial"/>
                <a:cs typeface="Arial"/>
              </a:rPr>
              <a:t>ion</a:t>
            </a:r>
            <a:r>
              <a:rPr sz="2000" spc="-50">
                <a:latin typeface="Arial"/>
                <a:cs typeface="Arial"/>
              </a:rPr>
              <a:t> </a:t>
            </a:r>
            <a:r>
              <a:rPr sz="2000" spc="5">
                <a:latin typeface="Arial"/>
                <a:cs typeface="Arial"/>
              </a:rPr>
              <a:t>N</a:t>
            </a:r>
            <a:r>
              <a:rPr sz="2000" spc="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err="1">
                <a:latin typeface="Arial"/>
                <a:cs typeface="Arial"/>
              </a:rPr>
              <a:t>xPSR</a:t>
            </a:r>
            <a:r>
              <a:rPr lang="en-US" sz="2000">
                <a:latin typeface="Arial"/>
                <a:cs typeface="Arial"/>
              </a:rPr>
              <a:t>).</a:t>
            </a:r>
            <a:endParaRPr sz="2000" dirty="0">
              <a:latin typeface="Arial"/>
              <a:cs typeface="Arial"/>
            </a:endParaRPr>
          </a:p>
        </p:txBody>
      </p:sp>
      <p:sp>
        <p:nvSpPr>
          <p:cNvPr id="9" name="object 9"/>
          <p:cNvSpPr/>
          <p:nvPr/>
        </p:nvSpPr>
        <p:spPr>
          <a:xfrm>
            <a:off x="6772655" y="1635381"/>
            <a:ext cx="384050"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81"/>
            <a:ext cx="756921"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8" y="1656714"/>
            <a:ext cx="1815085"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7"/>
            <a:ext cx="1854708"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30"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2"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28"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2"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1"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3"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11" y="1636903"/>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2"/>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4" y="189445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6"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48"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1" y="1663701"/>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1" y="1448817"/>
            <a:ext cx="1274446"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4" y="144881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1" y="1676909"/>
            <a:ext cx="772161"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9"/>
            <a:ext cx="1090931" cy="238125"/>
          </a:xfrm>
          <a:prstGeom prst="rect">
            <a:avLst/>
          </a:prstGeom>
        </p:spPr>
        <p:txBody>
          <a:bodyPr vert="horz" wrap="square" lIns="0" tIns="0" rIns="0" bIns="0" rtlCol="0">
            <a:noAutofit/>
          </a:bodyPr>
          <a:lstStyle/>
          <a:p>
            <a:pPr marL="12700">
              <a:lnSpc>
                <a:spcPct val="100000"/>
              </a:lnSpc>
            </a:pPr>
            <a:r>
              <a:rPr lang="en-IN" sz="1400" dirty="0">
                <a:latin typeface="Courier New"/>
                <a:cs typeface="Courier New"/>
              </a:rPr>
              <a:t>0000 0001</a:t>
            </a:r>
          </a:p>
        </p:txBody>
      </p:sp>
      <p:sp>
        <p:nvSpPr>
          <p:cNvPr id="45" name="object 45"/>
          <p:cNvSpPr txBox="1"/>
          <p:nvPr/>
        </p:nvSpPr>
        <p:spPr>
          <a:xfrm>
            <a:off x="5170426" y="1448817"/>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5"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30" y="1445769"/>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1" y="1187451"/>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
        <p:nvSpPr>
          <p:cNvPr id="3" name="TextBox 2"/>
          <p:cNvSpPr txBox="1"/>
          <p:nvPr/>
        </p:nvSpPr>
        <p:spPr>
          <a:xfrm>
            <a:off x="546100" y="1949450"/>
            <a:ext cx="1828801"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a:t>
            </a:r>
            <a:r>
              <a:rPr lang="en-US" dirty="0">
                <a:solidFill>
                  <a:srgbClr val="FF0000"/>
                </a:solidFill>
              </a:rPr>
              <a:t>sticky overflow flag , used by saturating instructions.</a:t>
            </a:r>
          </a:p>
          <a:p>
            <a:endParaRPr lang="en-US" dirty="0"/>
          </a:p>
          <a:p>
            <a:r>
              <a:rPr lang="en-US" dirty="0"/>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3" y="490730"/>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4" y="1352550"/>
            <a:ext cx="10002678"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797BF14-7AFE-40FD-B2D7-B1EEEB61E39F}"/>
              </a:ext>
            </a:extLst>
          </p:cNvPr>
          <p:cNvSpPr>
            <a:spLocks noGrp="1" noChangeArrowheads="1"/>
          </p:cNvSpPr>
          <p:nvPr>
            <p:ph type="title"/>
          </p:nvPr>
        </p:nvSpPr>
        <p:spPr/>
        <p:txBody>
          <a:bodyPr/>
          <a:lstStyle/>
          <a:p>
            <a:pPr eaLnBrk="1" hangingPunct="1"/>
            <a:r>
              <a:rPr lang="en-US" altLang="en-US"/>
              <a:t>ARM History</a:t>
            </a:r>
          </a:p>
        </p:txBody>
      </p:sp>
      <p:sp>
        <p:nvSpPr>
          <p:cNvPr id="12291" name="Rectangle 3">
            <a:extLst>
              <a:ext uri="{FF2B5EF4-FFF2-40B4-BE49-F238E27FC236}">
                <a16:creationId xmlns:a16="http://schemas.microsoft.com/office/drawing/2014/main" id="{F886CBC1-90E6-47DA-9274-38B0428BB61E}"/>
              </a:ext>
            </a:extLst>
          </p:cNvPr>
          <p:cNvSpPr>
            <a:spLocks noGrp="1" noChangeArrowheads="1"/>
          </p:cNvSpPr>
          <p:nvPr>
            <p:ph type="body" idx="1"/>
          </p:nvPr>
        </p:nvSpPr>
        <p:spPr/>
        <p:txBody>
          <a:bodyPr/>
          <a:lstStyle/>
          <a:p>
            <a:pPr algn="just">
              <a:lnSpc>
                <a:spcPct val="150000"/>
              </a:lnSpc>
              <a:spcBef>
                <a:spcPts val="826"/>
              </a:spcBef>
            </a:pPr>
            <a:r>
              <a:rPr lang="en-GB" altLang="en-US" sz="3306" dirty="0"/>
              <a:t>ARM – Acorn RISC Machine(1983–1985)</a:t>
            </a:r>
          </a:p>
          <a:p>
            <a:pPr lvl="1" algn="just" eaLnBrk="1" hangingPunct="1">
              <a:lnSpc>
                <a:spcPct val="150000"/>
              </a:lnSpc>
            </a:pPr>
            <a:r>
              <a:rPr lang="en-GB" altLang="en-US" dirty="0"/>
              <a:t>Acorn Computers Limited, Cambridge, England</a:t>
            </a:r>
          </a:p>
          <a:p>
            <a:pPr algn="just" eaLnBrk="1" hangingPunct="1">
              <a:lnSpc>
                <a:spcPct val="150000"/>
              </a:lnSpc>
            </a:pPr>
            <a:r>
              <a:rPr lang="en-GB" altLang="en-US" sz="3306" dirty="0"/>
              <a:t>ARM – Advanced RISC Machine 1990</a:t>
            </a:r>
            <a:r>
              <a:rPr lang="en-GB" altLang="en-US" dirty="0"/>
              <a:t> </a:t>
            </a:r>
          </a:p>
          <a:p>
            <a:pPr lvl="1" algn="just" eaLnBrk="1" hangingPunct="1">
              <a:lnSpc>
                <a:spcPct val="150000"/>
              </a:lnSpc>
            </a:pPr>
            <a:r>
              <a:rPr lang="en-GB" altLang="en-US" dirty="0"/>
              <a:t>ARM Limited, 1990</a:t>
            </a:r>
          </a:p>
          <a:p>
            <a:pPr lvl="1" algn="just" eaLnBrk="1" hangingPunct="1">
              <a:lnSpc>
                <a:spcPct val="150000"/>
              </a:lnSpc>
            </a:pPr>
            <a:r>
              <a:rPr lang="en-GB" altLang="en-US" dirty="0"/>
              <a:t>ARM has been licensed to many semiconductor manufacturers</a:t>
            </a:r>
          </a:p>
          <a:p>
            <a:pPr eaLnBrk="1" hangingPunct="1"/>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187452"/>
            <a:ext cx="8709153"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9" y="1176589"/>
            <a:ext cx="8958138"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6" y="2260297"/>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3"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678113" y="1614045"/>
            <a:ext cx="8958138" cy="1667375"/>
          </a:xfrm>
        </p:spPr>
        <p:txBody>
          <a:bodyPr/>
          <a:lstStyle/>
          <a:p>
            <a:pPr algn="l"/>
            <a:r>
              <a:rPr lang="en-US" dirty="0"/>
              <a:t>The CONTROL register can only be modified in the privileged access level and can be read in both privileged and unprivileged access levels.</a:t>
            </a:r>
          </a:p>
          <a:p>
            <a:pPr algn="l"/>
            <a:r>
              <a:rPr lang="en-US" dirty="0"/>
              <a:t>After reset, the CONTROL register is 0.</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029355" y="3729712"/>
            <a:ext cx="7870126" cy="1384300"/>
          </a:xfrm>
          <a:prstGeom prst="rect">
            <a:avLst/>
          </a:prstGeom>
        </p:spPr>
      </p:pic>
    </p:spTree>
    <p:extLst>
      <p:ext uri="{BB962C8B-B14F-4D97-AF65-F5344CB8AC3E}">
        <p14:creationId xmlns:p14="http://schemas.microsoft.com/office/powerpoint/2010/main" val="3585497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3" y="2986162"/>
            <a:ext cx="5438903"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5"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2" y="1185964"/>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9" y="7054851"/>
            <a:ext cx="248413"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701"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8" y="1955801"/>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5" y="1936751"/>
            <a:ext cx="7616252"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3" y="465884"/>
            <a:ext cx="9042080"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9" y="1978050"/>
            <a:ext cx="10002678"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1" y="1255979"/>
            <a:ext cx="9180639"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32" y="1690020"/>
            <a:ext cx="8958138"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5644E04-57B3-4600-9369-25258C97C816}"/>
              </a:ext>
            </a:extLst>
          </p:cNvPr>
          <p:cNvSpPr>
            <a:spLocks noGrp="1" noChangeArrowheads="1"/>
          </p:cNvSpPr>
          <p:nvPr>
            <p:ph type="title"/>
          </p:nvPr>
        </p:nvSpPr>
        <p:spPr>
          <a:xfrm>
            <a:off x="812800" y="302611"/>
            <a:ext cx="9067800" cy="956806"/>
          </a:xfrm>
        </p:spPr>
        <p:txBody>
          <a:bodyPr/>
          <a:lstStyle/>
          <a:p>
            <a:pPr eaLnBrk="1" hangingPunct="1"/>
            <a:r>
              <a:rPr lang="en-US" altLang="en-US"/>
              <a:t>ARM History</a:t>
            </a:r>
          </a:p>
        </p:txBody>
      </p:sp>
      <p:sp>
        <p:nvSpPr>
          <p:cNvPr id="13315" name="Rectangle 3">
            <a:extLst>
              <a:ext uri="{FF2B5EF4-FFF2-40B4-BE49-F238E27FC236}">
                <a16:creationId xmlns:a16="http://schemas.microsoft.com/office/drawing/2014/main" id="{B9453468-A25D-4064-8F00-75E6EA5F7406}"/>
              </a:ext>
            </a:extLst>
          </p:cNvPr>
          <p:cNvSpPr>
            <a:spLocks noGrp="1" noChangeArrowheads="1"/>
          </p:cNvSpPr>
          <p:nvPr>
            <p:ph type="body" idx="1"/>
          </p:nvPr>
        </p:nvSpPr>
        <p:spPr>
          <a:xfrm>
            <a:off x="812800" y="1427339"/>
            <a:ext cx="9067800" cy="4986941"/>
          </a:xfrm>
        </p:spPr>
        <p:txBody>
          <a:bodyPr/>
          <a:lstStyle/>
          <a:p>
            <a:pPr algn="just" eaLnBrk="1" hangingPunct="1">
              <a:lnSpc>
                <a:spcPct val="150000"/>
              </a:lnSpc>
            </a:pPr>
            <a:r>
              <a:rPr lang="en-US" altLang="en-US" sz="3085" dirty="0"/>
              <a:t>Key component of many 32 – bit embedded systems</a:t>
            </a:r>
          </a:p>
          <a:p>
            <a:pPr algn="just" eaLnBrk="1" hangingPunct="1">
              <a:lnSpc>
                <a:spcPct val="150000"/>
              </a:lnSpc>
            </a:pPr>
            <a:r>
              <a:rPr lang="en-US" altLang="en-US" sz="3085" dirty="0"/>
              <a:t>Portable Consumer devices</a:t>
            </a:r>
            <a:endParaRPr lang="en-GB" altLang="en-US" sz="3085" dirty="0"/>
          </a:p>
          <a:p>
            <a:pPr algn="just" eaLnBrk="1" hangingPunct="1">
              <a:lnSpc>
                <a:spcPct val="150000"/>
              </a:lnSpc>
            </a:pPr>
            <a:r>
              <a:rPr lang="en-US" altLang="en-US" sz="3085" dirty="0"/>
              <a:t>ARM1 prototype in 1985</a:t>
            </a:r>
          </a:p>
          <a:p>
            <a:pPr algn="just" eaLnBrk="1" hangingPunct="1">
              <a:lnSpc>
                <a:spcPct val="150000"/>
              </a:lnSpc>
            </a:pPr>
            <a:r>
              <a:rPr lang="en-US" altLang="en-US" sz="3085" dirty="0"/>
              <a:t>One of the ARM’s most successful cores is the ARM7TDMI,provides high code density and low power consumption. </a:t>
            </a:r>
          </a:p>
          <a:p>
            <a:pPr algn="just" eaLnBrk="1" hangingPunct="1">
              <a:lnSpc>
                <a:spcPct val="150000"/>
              </a:lnSpc>
            </a:pPr>
            <a:r>
              <a:rPr lang="en-IN" sz="2000" b="1" i="0" dirty="0">
                <a:solidFill>
                  <a:srgbClr val="202124"/>
                </a:solidFill>
                <a:effectLst/>
                <a:latin typeface="arial" panose="020B0604020202020204" pitchFamily="34" charset="0"/>
              </a:rPr>
              <a:t>ARM7 + 16 bit Thumb + JTAG Debug + fast Multiplier + enhanced ICE</a:t>
            </a:r>
            <a:endParaRPr lang="en-US" altLang="en-US" sz="3085" dirty="0"/>
          </a:p>
          <a:p>
            <a:pPr algn="just" eaLnBrk="1" hangingPunct="1">
              <a:lnSpc>
                <a:spcPct val="150000"/>
              </a:lnSpc>
            </a:pPr>
            <a:endParaRPr lang="en-US" altLang="en-US" sz="3085"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Memory Map</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5" name="Picture 4"/>
          <p:cNvPicPr>
            <a:picLocks noChangeAspect="1"/>
          </p:cNvPicPr>
          <p:nvPr/>
        </p:nvPicPr>
        <p:blipFill>
          <a:blip r:embed="rId3"/>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51"/>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Exceptions and Interrupts</a:t>
            </a:r>
            <a:endParaRPr lang="en-US" dirty="0"/>
          </a:p>
        </p:txBody>
      </p:sp>
      <p:sp>
        <p:nvSpPr>
          <p:cNvPr id="3" name="Text Placeholder 2"/>
          <p:cNvSpPr>
            <a:spLocks noGrp="1"/>
          </p:cNvSpPr>
          <p:nvPr>
            <p:ph type="body" idx="1"/>
          </p:nvPr>
        </p:nvSpPr>
        <p:spPr>
          <a:xfrm>
            <a:off x="954214" y="1512800"/>
            <a:ext cx="8958138" cy="1667375"/>
          </a:xfrm>
        </p:spPr>
        <p:txBody>
          <a:bodyPr/>
          <a:lstStyle/>
          <a:p>
            <a:r>
              <a:rPr lang="en-US" dirty="0"/>
              <a:t>What are exceptions?</a:t>
            </a:r>
          </a:p>
          <a:p>
            <a:pPr lvl="1"/>
            <a:r>
              <a:rPr lang="en-US" dirty="0">
                <a:solidFill>
                  <a:srgbClr val="FF0000"/>
                </a:solidFill>
              </a:rPr>
              <a:t>Exceptions are events that cause changes to program flow. </a:t>
            </a:r>
            <a:r>
              <a:rPr lang="en-US" dirty="0"/>
              <a:t>When one happens, the processor suspends the current executing task and executes a part of the program called the exception handler.</a:t>
            </a:r>
          </a:p>
          <a:p>
            <a:pPr lvl="1"/>
            <a:r>
              <a:rPr lang="en-US" dirty="0"/>
              <a:t> After the execution of the exception handler is completed, the processor then resumes normal program execution. </a:t>
            </a:r>
          </a:p>
          <a:p>
            <a:pPr lvl="1"/>
            <a:r>
              <a:rPr lang="en-US" dirty="0"/>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6"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32" y="1185964"/>
            <a:ext cx="8958138" cy="1667375"/>
          </a:xfrm>
        </p:spPr>
        <p:txBody>
          <a:bodyPr/>
          <a:lstStyle/>
          <a:p>
            <a:r>
              <a:rPr lang="en-US" dirty="0"/>
              <a:t>Features</a:t>
            </a:r>
          </a:p>
          <a:p>
            <a:pPr lvl="1"/>
            <a:r>
              <a:rPr lang="en-US" dirty="0"/>
              <a:t>Flexible exception and interrupt management</a:t>
            </a:r>
          </a:p>
          <a:p>
            <a:pPr lvl="2"/>
            <a:r>
              <a:rPr lang="en-US" dirty="0"/>
              <a:t>Each interrupt (apart from the NMI) can </a:t>
            </a:r>
            <a:r>
              <a:rPr lang="en-US" dirty="0">
                <a:solidFill>
                  <a:srgbClr val="FF0000"/>
                </a:solidFill>
              </a:rPr>
              <a:t>be enabled or disabled and can have its pending status set or cleared by software.</a:t>
            </a:r>
          </a:p>
          <a:p>
            <a:pPr lvl="1"/>
            <a:r>
              <a:rPr lang="en-US" dirty="0"/>
              <a:t>Nested exception/interrupt support</a:t>
            </a:r>
          </a:p>
          <a:p>
            <a:pPr lvl="2"/>
            <a:r>
              <a:rPr lang="en-US" dirty="0"/>
              <a:t>Each exception has a priority level. Some exceptions, such as interrupts, have programmable priority levels and some others (e.g., NMI) have a fixed priority level. When an exception occurs, the NVIC will compare the priority level of this exception to the current level. If the new exception has a higher priority, the current running task will be suspended.</a:t>
            </a:r>
          </a:p>
          <a:p>
            <a:pPr lvl="1"/>
            <a:r>
              <a:rPr lang="en-US" dirty="0"/>
              <a:t>Vectored exception/interrupt entry</a:t>
            </a:r>
          </a:p>
          <a:p>
            <a:pPr lvl="2"/>
            <a:r>
              <a:rPr lang="en-US" dirty="0"/>
              <a:t>The Cortex-M processors automatically locate the starting point of the exception handler from a vector table in the memory. As a result, the delays from the start of the exception to the execution of the exception handlers are reduced.</a:t>
            </a:r>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1"/>
            <a:ext cx="8898064" cy="556623"/>
          </a:xfrm>
        </p:spPr>
        <p:txBody>
          <a:bodyPr/>
          <a:lstStyle/>
          <a:p>
            <a:r>
              <a:rPr lang="en-US" dirty="0"/>
              <a:t>Starting Address of Exception Handler</a:t>
            </a:r>
          </a:p>
        </p:txBody>
      </p:sp>
      <p:sp>
        <p:nvSpPr>
          <p:cNvPr id="3" name="Text Placeholder 2"/>
          <p:cNvSpPr>
            <a:spLocks noGrp="1"/>
          </p:cNvSpPr>
          <p:nvPr>
            <p:ph type="body" idx="1"/>
          </p:nvPr>
        </p:nvSpPr>
        <p:spPr>
          <a:xfrm>
            <a:off x="90117" y="1185964"/>
            <a:ext cx="10441159"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2 x 4 = 0x00000008. </a:t>
            </a:r>
          </a:p>
          <a:p>
            <a:r>
              <a:rPr lang="en-US" dirty="0"/>
              <a:t>The address 0x00000000 is used to store the starting value of the MSP.</a:t>
            </a:r>
          </a:p>
          <a:p>
            <a:r>
              <a:rPr lang="en-US" dirty="0"/>
              <a:t>The 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5"/>
            <a:ext cx="6448427" cy="5626101"/>
          </a:xfrm>
          <a:prstGeom prst="rect">
            <a:avLst/>
          </a:prstGeom>
        </p:spPr>
      </p:pic>
      <p:sp>
        <p:nvSpPr>
          <p:cNvPr id="6" name="TextBox 5"/>
          <p:cNvSpPr txBox="1"/>
          <p:nvPr/>
        </p:nvSpPr>
        <p:spPr>
          <a:xfrm>
            <a:off x="522167" y="1546003"/>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5" y="1690018"/>
            <a:ext cx="10459651"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8" y="1808862"/>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a:t>
            </a:r>
            <a:r>
              <a:rPr lang="en-US" dirty="0">
                <a:solidFill>
                  <a:srgbClr val="FF0000"/>
                </a:solidFill>
              </a:rPr>
              <a:t>SCB is memory-mapped</a:t>
            </a:r>
            <a:r>
              <a:rPr lang="en-US" dirty="0"/>
              <a:t>.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3DB0419-3317-449C-8E92-107FCE3E15F2}"/>
              </a:ext>
            </a:extLst>
          </p:cNvPr>
          <p:cNvSpPr>
            <a:spLocks noGrp="1" noChangeArrowheads="1"/>
          </p:cNvSpPr>
          <p:nvPr>
            <p:ph type="title"/>
          </p:nvPr>
        </p:nvSpPr>
        <p:spPr/>
        <p:txBody>
          <a:bodyPr/>
          <a:lstStyle/>
          <a:p>
            <a:pPr eaLnBrk="1" hangingPunct="1"/>
            <a:r>
              <a:rPr lang="en-US" altLang="en-US"/>
              <a:t>Advanced RISC Machines</a:t>
            </a:r>
          </a:p>
        </p:txBody>
      </p:sp>
      <p:sp>
        <p:nvSpPr>
          <p:cNvPr id="15363" name="Rectangle 3">
            <a:extLst>
              <a:ext uri="{FF2B5EF4-FFF2-40B4-BE49-F238E27FC236}">
                <a16:creationId xmlns:a16="http://schemas.microsoft.com/office/drawing/2014/main" id="{6EB2A1B4-E8A8-4652-B6B0-207481B7CCD6}"/>
              </a:ext>
            </a:extLst>
          </p:cNvPr>
          <p:cNvSpPr>
            <a:spLocks noGrp="1" noChangeArrowheads="1"/>
          </p:cNvSpPr>
          <p:nvPr>
            <p:ph type="body" idx="1"/>
          </p:nvPr>
        </p:nvSpPr>
        <p:spPr/>
        <p:txBody>
          <a:bodyPr/>
          <a:lstStyle/>
          <a:p>
            <a:pPr algn="just" eaLnBrk="1" hangingPunct="1">
              <a:lnSpc>
                <a:spcPct val="150000"/>
              </a:lnSpc>
            </a:pPr>
            <a:r>
              <a:rPr lang="en-US" altLang="en-US" sz="3085"/>
              <a:t>ARM Core uses a ________ architecture</a:t>
            </a:r>
            <a:endParaRPr lang="en-US" altLang="en-US" sz="3085">
              <a:solidFill>
                <a:srgbClr val="CC0000"/>
              </a:solidFill>
            </a:endParaRPr>
          </a:p>
          <a:p>
            <a:pPr algn="just" eaLnBrk="1" hangingPunct="1">
              <a:lnSpc>
                <a:spcPct val="150000"/>
              </a:lnSpc>
            </a:pPr>
            <a:r>
              <a:rPr lang="en-US" altLang="en-US" sz="3085"/>
              <a:t>ARM is Physical hardware design company.</a:t>
            </a:r>
          </a:p>
          <a:p>
            <a:pPr algn="just" eaLnBrk="1" hangingPunct="1">
              <a:lnSpc>
                <a:spcPct val="150000"/>
              </a:lnSpc>
            </a:pPr>
            <a:r>
              <a:rPr lang="en-US" altLang="en-US" sz="3085"/>
              <a:t>ARM licenses its cores out and other  companies make processors based on  its cores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hlinkClick r:id="rId2"/>
              </a:rPr>
              <a:t>Core Sight Debug and Trace Technology</a:t>
            </a:r>
            <a:endParaRPr lang="en-US" sz="4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030" y="1329978"/>
            <a:ext cx="7806127"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32" y="1401987"/>
            <a:ext cx="8958138"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3" y="1549401"/>
            <a:ext cx="8115299" cy="4457700"/>
          </a:xfrm>
          <a:prstGeom prst="rect">
            <a:avLst/>
          </a:prstGeom>
        </p:spPr>
      </p:pic>
    </p:spTree>
    <p:extLst>
      <p:ext uri="{BB962C8B-B14F-4D97-AF65-F5344CB8AC3E}">
        <p14:creationId xmlns:p14="http://schemas.microsoft.com/office/powerpoint/2010/main" val="3495654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4"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8" y="2381251"/>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90" y="1187450"/>
            <a:ext cx="8706613"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301" y="1185964"/>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9" y="1225573"/>
            <a:ext cx="8861553"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3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5"/>
            <a:ext cx="8741858"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a:extLst>
              <a:ext uri="{FF2B5EF4-FFF2-40B4-BE49-F238E27FC236}">
                <a16:creationId xmlns:a16="http://schemas.microsoft.com/office/drawing/2014/main" id="{97015666-8E88-41F4-AAAE-A2E397FE6D8E}"/>
              </a:ext>
            </a:extLst>
          </p:cNvPr>
          <p:cNvSpPr>
            <a:spLocks noGrp="1" noChangeArrowheads="1"/>
          </p:cNvSpPr>
          <p:nvPr>
            <p:ph type="title"/>
          </p:nvPr>
        </p:nvSpPr>
        <p:spPr/>
        <p:txBody>
          <a:bodyPr/>
          <a:lstStyle/>
          <a:p>
            <a:pPr eaLnBrk="1" hangingPunct="1"/>
            <a:r>
              <a:rPr lang="en-US" altLang="en-US"/>
              <a:t>RISC vs. CISC Architecture</a:t>
            </a:r>
          </a:p>
        </p:txBody>
      </p:sp>
      <p:grpSp>
        <p:nvGrpSpPr>
          <p:cNvPr id="17411" name="Group 1027">
            <a:extLst>
              <a:ext uri="{FF2B5EF4-FFF2-40B4-BE49-F238E27FC236}">
                <a16:creationId xmlns:a16="http://schemas.microsoft.com/office/drawing/2014/main" id="{5F002713-45ED-4F7C-8767-C308C8D15241}"/>
              </a:ext>
            </a:extLst>
          </p:cNvPr>
          <p:cNvGrpSpPr>
            <a:grpSpLocks/>
          </p:cNvGrpSpPr>
          <p:nvPr/>
        </p:nvGrpSpPr>
        <p:grpSpPr bwMode="auto">
          <a:xfrm>
            <a:off x="644878" y="1544536"/>
            <a:ext cx="9403644" cy="5088393"/>
            <a:chOff x="192" y="883"/>
            <a:chExt cx="5376" cy="2909"/>
          </a:xfrm>
        </p:grpSpPr>
        <p:sp>
          <p:nvSpPr>
            <p:cNvPr id="17412" name="Rectangle 1028">
              <a:extLst>
                <a:ext uri="{FF2B5EF4-FFF2-40B4-BE49-F238E27FC236}">
                  <a16:creationId xmlns:a16="http://schemas.microsoft.com/office/drawing/2014/main" id="{79596137-35AF-4A2E-92C7-AA0B7A892E75}"/>
                </a:ext>
              </a:extLst>
            </p:cNvPr>
            <p:cNvSpPr>
              <a:spLocks noChangeArrowheads="1"/>
            </p:cNvSpPr>
            <p:nvPr/>
          </p:nvSpPr>
          <p:spPr bwMode="auto">
            <a:xfrm>
              <a:off x="2880"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Pipelining is Complex</a:t>
              </a:r>
            </a:p>
          </p:txBody>
        </p:sp>
        <p:sp>
          <p:nvSpPr>
            <p:cNvPr id="17413" name="Rectangle 1029">
              <a:extLst>
                <a:ext uri="{FF2B5EF4-FFF2-40B4-BE49-F238E27FC236}">
                  <a16:creationId xmlns:a16="http://schemas.microsoft.com/office/drawing/2014/main" id="{2A360699-5CAB-49C7-AA92-1B39CA2C8064}"/>
                </a:ext>
              </a:extLst>
            </p:cNvPr>
            <p:cNvSpPr>
              <a:spLocks noChangeArrowheads="1"/>
            </p:cNvSpPr>
            <p:nvPr/>
          </p:nvSpPr>
          <p:spPr bwMode="auto">
            <a:xfrm>
              <a:off x="192"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Instructions are pipelinable</a:t>
              </a:r>
            </a:p>
          </p:txBody>
        </p:sp>
        <p:sp>
          <p:nvSpPr>
            <p:cNvPr id="17414" name="Rectangle 1030">
              <a:extLst>
                <a:ext uri="{FF2B5EF4-FFF2-40B4-BE49-F238E27FC236}">
                  <a16:creationId xmlns:a16="http://schemas.microsoft.com/office/drawing/2014/main" id="{169D4FA8-5873-4670-A153-8F3D6416095E}"/>
                </a:ext>
              </a:extLst>
            </p:cNvPr>
            <p:cNvSpPr>
              <a:spLocks noChangeArrowheads="1"/>
            </p:cNvSpPr>
            <p:nvPr/>
          </p:nvSpPr>
          <p:spPr bwMode="auto">
            <a:xfrm>
              <a:off x="2880"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Small Register Bank</a:t>
              </a:r>
            </a:p>
          </p:txBody>
        </p:sp>
        <p:sp>
          <p:nvSpPr>
            <p:cNvPr id="17415" name="Rectangle 1031">
              <a:extLst>
                <a:ext uri="{FF2B5EF4-FFF2-40B4-BE49-F238E27FC236}">
                  <a16:creationId xmlns:a16="http://schemas.microsoft.com/office/drawing/2014/main" id="{FCEC7377-3C45-4BCA-8892-4E27D4A4C2AE}"/>
                </a:ext>
              </a:extLst>
            </p:cNvPr>
            <p:cNvSpPr>
              <a:spLocks noChangeArrowheads="1"/>
            </p:cNvSpPr>
            <p:nvPr/>
          </p:nvSpPr>
          <p:spPr bwMode="auto">
            <a:xfrm>
              <a:off x="192"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Large Register bank</a:t>
              </a:r>
            </a:p>
          </p:txBody>
        </p:sp>
        <p:sp>
          <p:nvSpPr>
            <p:cNvPr id="17416" name="Rectangle 1032">
              <a:extLst>
                <a:ext uri="{FF2B5EF4-FFF2-40B4-BE49-F238E27FC236}">
                  <a16:creationId xmlns:a16="http://schemas.microsoft.com/office/drawing/2014/main" id="{C8E9D6F1-BAF6-49C0-93FA-B7975EA385A5}"/>
                </a:ext>
              </a:extLst>
            </p:cNvPr>
            <p:cNvSpPr>
              <a:spLocks noChangeArrowheads="1"/>
            </p:cNvSpPr>
            <p:nvPr/>
          </p:nvSpPr>
          <p:spPr bwMode="auto">
            <a:xfrm>
              <a:off x="2880"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Memory values can be used as operands in instructions</a:t>
              </a:r>
            </a:p>
          </p:txBody>
        </p:sp>
        <p:sp>
          <p:nvSpPr>
            <p:cNvPr id="17417" name="Rectangle 1033">
              <a:extLst>
                <a:ext uri="{FF2B5EF4-FFF2-40B4-BE49-F238E27FC236}">
                  <a16:creationId xmlns:a16="http://schemas.microsoft.com/office/drawing/2014/main" id="{FAAFF369-B4ED-4BB2-821D-D1F7088663A2}"/>
                </a:ext>
              </a:extLst>
            </p:cNvPr>
            <p:cNvSpPr>
              <a:spLocks noChangeArrowheads="1"/>
            </p:cNvSpPr>
            <p:nvPr/>
          </p:nvSpPr>
          <p:spPr bwMode="auto">
            <a:xfrm>
              <a:off x="192"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Load/Store Architecture</a:t>
              </a:r>
            </a:p>
          </p:txBody>
        </p:sp>
        <p:sp>
          <p:nvSpPr>
            <p:cNvPr id="17418" name="Rectangle 1034">
              <a:extLst>
                <a:ext uri="{FF2B5EF4-FFF2-40B4-BE49-F238E27FC236}">
                  <a16:creationId xmlns:a16="http://schemas.microsoft.com/office/drawing/2014/main" id="{FA14358D-D97B-4418-A027-AA576EA4CAE6}"/>
                </a:ext>
              </a:extLst>
            </p:cNvPr>
            <p:cNvSpPr>
              <a:spLocks noChangeArrowheads="1"/>
            </p:cNvSpPr>
            <p:nvPr/>
          </p:nvSpPr>
          <p:spPr bwMode="auto">
            <a:xfrm>
              <a:off x="2880"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Several formats of instructions</a:t>
              </a:r>
            </a:p>
          </p:txBody>
        </p:sp>
        <p:sp>
          <p:nvSpPr>
            <p:cNvPr id="17419" name="Rectangle 1035">
              <a:extLst>
                <a:ext uri="{FF2B5EF4-FFF2-40B4-BE49-F238E27FC236}">
                  <a16:creationId xmlns:a16="http://schemas.microsoft.com/office/drawing/2014/main" id="{BA23B3D6-02D2-43DD-ACF3-FD4AD72AFE25}"/>
                </a:ext>
              </a:extLst>
            </p:cNvPr>
            <p:cNvSpPr>
              <a:spLocks noChangeArrowheads="1"/>
            </p:cNvSpPr>
            <p:nvPr/>
          </p:nvSpPr>
          <p:spPr bwMode="auto">
            <a:xfrm>
              <a:off x="192"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Few formats of instructions</a:t>
              </a:r>
            </a:p>
          </p:txBody>
        </p:sp>
        <p:sp>
          <p:nvSpPr>
            <p:cNvPr id="17420" name="Rectangle 1036">
              <a:extLst>
                <a:ext uri="{FF2B5EF4-FFF2-40B4-BE49-F238E27FC236}">
                  <a16:creationId xmlns:a16="http://schemas.microsoft.com/office/drawing/2014/main" id="{B1C1D38C-5E3B-4017-8F01-D68352336BDD}"/>
                </a:ext>
              </a:extLst>
            </p:cNvPr>
            <p:cNvSpPr>
              <a:spLocks noChangeArrowheads="1"/>
            </p:cNvSpPr>
            <p:nvPr/>
          </p:nvSpPr>
          <p:spPr bwMode="auto">
            <a:xfrm>
              <a:off x="2880"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Variable length instructions</a:t>
              </a:r>
            </a:p>
          </p:txBody>
        </p:sp>
        <p:sp>
          <p:nvSpPr>
            <p:cNvPr id="17421" name="Rectangle 1037">
              <a:extLst>
                <a:ext uri="{FF2B5EF4-FFF2-40B4-BE49-F238E27FC236}">
                  <a16:creationId xmlns:a16="http://schemas.microsoft.com/office/drawing/2014/main" id="{526DF776-C9D0-4492-9A8D-02E0C44FBCAD}"/>
                </a:ext>
              </a:extLst>
            </p:cNvPr>
            <p:cNvSpPr>
              <a:spLocks noChangeArrowheads="1"/>
            </p:cNvSpPr>
            <p:nvPr/>
          </p:nvSpPr>
          <p:spPr bwMode="auto">
            <a:xfrm>
              <a:off x="192"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Fixed width instructions</a:t>
              </a:r>
            </a:p>
          </p:txBody>
        </p:sp>
        <p:sp>
          <p:nvSpPr>
            <p:cNvPr id="17422" name="Rectangle 1038">
              <a:extLst>
                <a:ext uri="{FF2B5EF4-FFF2-40B4-BE49-F238E27FC236}">
                  <a16:creationId xmlns:a16="http://schemas.microsoft.com/office/drawing/2014/main" id="{88EC2952-0E67-4479-A397-1378B1EC3914}"/>
                </a:ext>
              </a:extLst>
            </p:cNvPr>
            <p:cNvSpPr>
              <a:spLocks noChangeArrowheads="1"/>
            </p:cNvSpPr>
            <p:nvPr/>
          </p:nvSpPr>
          <p:spPr bwMode="auto">
            <a:xfrm>
              <a:off x="2880"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CISC</a:t>
              </a:r>
            </a:p>
          </p:txBody>
        </p:sp>
        <p:sp>
          <p:nvSpPr>
            <p:cNvPr id="17423" name="Rectangle 1039">
              <a:extLst>
                <a:ext uri="{FF2B5EF4-FFF2-40B4-BE49-F238E27FC236}">
                  <a16:creationId xmlns:a16="http://schemas.microsoft.com/office/drawing/2014/main" id="{D72703C3-8BAA-41CB-BBF9-E2D7F2FE60CE}"/>
                </a:ext>
              </a:extLst>
            </p:cNvPr>
            <p:cNvSpPr>
              <a:spLocks noChangeArrowheads="1"/>
            </p:cNvSpPr>
            <p:nvPr/>
          </p:nvSpPr>
          <p:spPr bwMode="auto">
            <a:xfrm>
              <a:off x="192"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RISC</a:t>
              </a:r>
            </a:p>
          </p:txBody>
        </p:sp>
        <p:sp>
          <p:nvSpPr>
            <p:cNvPr id="17424" name="Line 1040">
              <a:extLst>
                <a:ext uri="{FF2B5EF4-FFF2-40B4-BE49-F238E27FC236}">
                  <a16:creationId xmlns:a16="http://schemas.microsoft.com/office/drawing/2014/main" id="{F6D8D7F6-DF99-4C2B-B1BB-C4FFDD4ECA1C}"/>
                </a:ext>
              </a:extLst>
            </p:cNvPr>
            <p:cNvSpPr>
              <a:spLocks noChangeShapeType="1"/>
            </p:cNvSpPr>
            <p:nvPr/>
          </p:nvSpPr>
          <p:spPr bwMode="auto">
            <a:xfrm>
              <a:off x="192" y="883"/>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5" name="Line 1041">
              <a:extLst>
                <a:ext uri="{FF2B5EF4-FFF2-40B4-BE49-F238E27FC236}">
                  <a16:creationId xmlns:a16="http://schemas.microsoft.com/office/drawing/2014/main" id="{85C4DCE2-FA37-4298-B659-0985F181D80C}"/>
                </a:ext>
              </a:extLst>
            </p:cNvPr>
            <p:cNvSpPr>
              <a:spLocks noChangeShapeType="1"/>
            </p:cNvSpPr>
            <p:nvPr/>
          </p:nvSpPr>
          <p:spPr bwMode="auto">
            <a:xfrm>
              <a:off x="192" y="1209"/>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6" name="Line 1042">
              <a:extLst>
                <a:ext uri="{FF2B5EF4-FFF2-40B4-BE49-F238E27FC236}">
                  <a16:creationId xmlns:a16="http://schemas.microsoft.com/office/drawing/2014/main" id="{D2AC573B-27CF-48E9-9A25-C4FDB57C1BA8}"/>
                </a:ext>
              </a:extLst>
            </p:cNvPr>
            <p:cNvSpPr>
              <a:spLocks noChangeShapeType="1"/>
            </p:cNvSpPr>
            <p:nvPr/>
          </p:nvSpPr>
          <p:spPr bwMode="auto">
            <a:xfrm>
              <a:off x="192" y="3792"/>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7" name="Line 1043">
              <a:extLst>
                <a:ext uri="{FF2B5EF4-FFF2-40B4-BE49-F238E27FC236}">
                  <a16:creationId xmlns:a16="http://schemas.microsoft.com/office/drawing/2014/main" id="{CE99AD54-3928-4770-9BC1-1AF9D90E2E7A}"/>
                </a:ext>
              </a:extLst>
            </p:cNvPr>
            <p:cNvSpPr>
              <a:spLocks noChangeShapeType="1"/>
            </p:cNvSpPr>
            <p:nvPr/>
          </p:nvSpPr>
          <p:spPr bwMode="auto">
            <a:xfrm>
              <a:off x="192"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8" name="Line 1044">
              <a:extLst>
                <a:ext uri="{FF2B5EF4-FFF2-40B4-BE49-F238E27FC236}">
                  <a16:creationId xmlns:a16="http://schemas.microsoft.com/office/drawing/2014/main" id="{126777A3-CD91-4708-BC76-8487C55DA665}"/>
                </a:ext>
              </a:extLst>
            </p:cNvPr>
            <p:cNvSpPr>
              <a:spLocks noChangeShapeType="1"/>
            </p:cNvSpPr>
            <p:nvPr/>
          </p:nvSpPr>
          <p:spPr bwMode="auto">
            <a:xfrm>
              <a:off x="2880" y="883"/>
              <a:ext cx="1" cy="290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9" name="Line 1045">
              <a:extLst>
                <a:ext uri="{FF2B5EF4-FFF2-40B4-BE49-F238E27FC236}">
                  <a16:creationId xmlns:a16="http://schemas.microsoft.com/office/drawing/2014/main" id="{B1F92CD5-896A-4E53-B1AD-8591CC2F86D6}"/>
                </a:ext>
              </a:extLst>
            </p:cNvPr>
            <p:cNvSpPr>
              <a:spLocks noChangeShapeType="1"/>
            </p:cNvSpPr>
            <p:nvPr/>
          </p:nvSpPr>
          <p:spPr bwMode="auto">
            <a:xfrm>
              <a:off x="5568"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0" name="Line 1046">
              <a:extLst>
                <a:ext uri="{FF2B5EF4-FFF2-40B4-BE49-F238E27FC236}">
                  <a16:creationId xmlns:a16="http://schemas.microsoft.com/office/drawing/2014/main" id="{B4382C80-A49F-4728-B713-1F4F6738BBA0}"/>
                </a:ext>
              </a:extLst>
            </p:cNvPr>
            <p:cNvSpPr>
              <a:spLocks noChangeShapeType="1"/>
            </p:cNvSpPr>
            <p:nvPr/>
          </p:nvSpPr>
          <p:spPr bwMode="auto">
            <a:xfrm>
              <a:off x="192" y="159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1" name="Line 1047">
              <a:extLst>
                <a:ext uri="{FF2B5EF4-FFF2-40B4-BE49-F238E27FC236}">
                  <a16:creationId xmlns:a16="http://schemas.microsoft.com/office/drawing/2014/main" id="{599B0EB2-90DC-4369-BA44-0CD02E57F29B}"/>
                </a:ext>
              </a:extLst>
            </p:cNvPr>
            <p:cNvSpPr>
              <a:spLocks noChangeShapeType="1"/>
            </p:cNvSpPr>
            <p:nvPr/>
          </p:nvSpPr>
          <p:spPr bwMode="auto">
            <a:xfrm>
              <a:off x="192" y="2193"/>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2" name="Line 1048">
              <a:extLst>
                <a:ext uri="{FF2B5EF4-FFF2-40B4-BE49-F238E27FC236}">
                  <a16:creationId xmlns:a16="http://schemas.microsoft.com/office/drawing/2014/main" id="{1D920086-4606-406F-9DDE-6A4242E1F651}"/>
                </a:ext>
              </a:extLst>
            </p:cNvPr>
            <p:cNvSpPr>
              <a:spLocks noChangeShapeType="1"/>
            </p:cNvSpPr>
            <p:nvPr/>
          </p:nvSpPr>
          <p:spPr bwMode="auto">
            <a:xfrm>
              <a:off x="192" y="278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3" name="Line 1049">
              <a:extLst>
                <a:ext uri="{FF2B5EF4-FFF2-40B4-BE49-F238E27FC236}">
                  <a16:creationId xmlns:a16="http://schemas.microsoft.com/office/drawing/2014/main" id="{B3D7EC27-6A74-4842-9975-7E099E12C89C}"/>
                </a:ext>
              </a:extLst>
            </p:cNvPr>
            <p:cNvSpPr>
              <a:spLocks noChangeShapeType="1"/>
            </p:cNvSpPr>
            <p:nvPr/>
          </p:nvSpPr>
          <p:spPr bwMode="auto">
            <a:xfrm>
              <a:off x="192" y="3290"/>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7" y="105844"/>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263651"/>
            <a:ext cx="8579103" cy="54864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spTree>
    <p:extLst>
      <p:ext uri="{BB962C8B-B14F-4D97-AF65-F5344CB8AC3E}">
        <p14:creationId xmlns:p14="http://schemas.microsoft.com/office/powerpoint/2010/main" val="14270853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p:spTree>
    <p:extLst>
      <p:ext uri="{BB962C8B-B14F-4D97-AF65-F5344CB8AC3E}">
        <p14:creationId xmlns:p14="http://schemas.microsoft.com/office/powerpoint/2010/main" val="22510848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a:t>Bit-Band vs. </a:t>
            </a:r>
            <a:r>
              <a:rPr lang="en-US" dirty="0"/>
              <a:t>Bit-Bang</a:t>
            </a:r>
          </a:p>
          <a:p>
            <a:pPr lvl="1"/>
            <a:r>
              <a:rPr lang="en-US" dirty="0"/>
              <a:t>In the Cortex-M3, we use the term bit-band to indicate that the feature is a special memory band (region) that provides </a:t>
            </a:r>
            <a:r>
              <a:rPr lang="en-US"/>
              <a:t>bit accesses. </a:t>
            </a:r>
            <a:endParaRPr lang="en-US" dirty="0"/>
          </a:p>
          <a:p>
            <a:pPr lvl="1"/>
            <a:r>
              <a:rPr lang="en-US" dirty="0"/>
              <a:t>Bit-bang commonly refers to driving I/O pins under software control to provide serial </a:t>
            </a:r>
            <a:r>
              <a:rPr lang="en-US"/>
              <a:t>communication functions. </a:t>
            </a:r>
            <a:r>
              <a:rPr lang="en-US" dirty="0"/>
              <a:t>The bit-band feature in the Cortex-M3 can be used for bit-banging implementations, but the definitions of these two terms </a:t>
            </a:r>
            <a:r>
              <a:rPr lang="en-US"/>
              <a:t>are different.</a:t>
            </a:r>
            <a:endParaRPr lang="en-US" dirty="0"/>
          </a:p>
          <a:p>
            <a:r>
              <a:rPr lang="en-US" dirty="0"/>
              <a:t>Reading the whole register</a:t>
            </a:r>
          </a:p>
          <a:p>
            <a:r>
              <a:rPr lang="en-US" dirty="0"/>
              <a:t>Masking the unwanted bits</a:t>
            </a:r>
          </a:p>
          <a:p>
            <a:r>
              <a:rPr lang="en-US" dirty="0"/>
              <a:t>Comparing and branching</a:t>
            </a:r>
          </a:p>
          <a:p>
            <a:r>
              <a:rPr lang="en-US" dirty="0"/>
              <a:t>You can simplify the operations to:</a:t>
            </a:r>
          </a:p>
          <a:p>
            <a:r>
              <a:rPr lang="en-US" dirty="0"/>
              <a:t>Reading the status bit via the bit-band alias (get 0 or 1)</a:t>
            </a:r>
          </a:p>
          <a:p>
            <a:r>
              <a:rPr lang="en-US" dirty="0"/>
              <a:t>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147" y="557331"/>
            <a:ext cx="8579104" cy="556623"/>
          </a:xfrm>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3" y="1401987"/>
            <a:ext cx="1944215"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3" y="4354314"/>
            <a:ext cx="1944215"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1" y="490730"/>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6" y="1454151"/>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2"/>
            <a:ext cx="10369152" cy="1667375"/>
          </a:xfrm>
        </p:spPr>
        <p:txBody>
          <a:bodyPr/>
          <a:lstStyle/>
          <a:p>
            <a:r>
              <a:rPr lang="en-US" b="1" dirty="0" err="1">
                <a:solidFill>
                  <a:srgbClr val="FF0000"/>
                </a:solidFill>
              </a:rPr>
              <a:t>Bufferable</a:t>
            </a:r>
            <a:r>
              <a:rPr lang="en-US" dirty="0"/>
              <a:t>: Write to memory can be carried out by a write buffer while the processor continues on to next instruction execution.</a:t>
            </a:r>
          </a:p>
          <a:p>
            <a:r>
              <a:rPr lang="en-US" b="1"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b="1" dirty="0">
                <a:solidFill>
                  <a:srgbClr val="FF0000"/>
                </a:solidFill>
              </a:rPr>
              <a:t>Executable</a:t>
            </a:r>
            <a:r>
              <a:rPr lang="en-US" dirty="0"/>
              <a:t>: The processor can fetch and execute program code from this memory region.</a:t>
            </a:r>
          </a:p>
          <a:p>
            <a:r>
              <a:rPr lang="en-US" b="1"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7" y="490730"/>
            <a:ext cx="8754046"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8" y="1206500"/>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5" y="1113955"/>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the system. For example, to:</a:t>
            </a:r>
          </a:p>
          <a:p>
            <a:r>
              <a:rPr lang="en-US" dirty="0">
                <a:solidFill>
                  <a:srgbClr val="FF0000"/>
                </a:solidFill>
              </a:rPr>
              <a:t>Provide a flash programming utility, so that you can program the flash using a simple UART interface</a:t>
            </a:r>
            <a:r>
              <a:rPr lang="en-US" dirty="0"/>
              <a:t>, or </a:t>
            </a:r>
            <a:r>
              <a:rPr lang="en-US" dirty="0">
                <a:solidFill>
                  <a:srgbClr val="FF0000"/>
                </a:solidFill>
              </a:rPr>
              <a:t>even program some parts of the flash memory dynamically.</a:t>
            </a:r>
          </a:p>
          <a:p>
            <a:r>
              <a:rPr lang="en-US" dirty="0"/>
              <a:t>Provide </a:t>
            </a:r>
            <a:r>
              <a:rPr lang="en-US" dirty="0">
                <a:solidFill>
                  <a:srgbClr val="FF0000"/>
                </a:solidFill>
              </a:rPr>
              <a:t>Built-In Self Test (BIST) for the chip.</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docOwner>Z665059</NovaPath_docOwner>
</file>

<file path=customXml/item10.xml><?xml version="1.0" encoding="utf-8"?>
<nXeGKudETKPeaCNGFh5i0BGlH9ci87cLWvMx3DlPzuAPh2gY9s703zKUS7uW>mZ4rtFSXbzk2Ux9ca9oo0xssZsK6RtvXeFpgWced9qTnnSF/zlEjoqm0v7i91j1Vxii9QCg+8cB1ldFwI4Uut7FkjP+UI8M1cV9ttMuEg8TrxYRiQB6ifhBS6WnwKiaWXSisUpHrVGW1xdRgka8gxQ==</nXeGKudETKPeaCNGFh5i0BGlH9ci87cLWvMx3DlPzuAPh2gY9s703zKUS7uW>
</file>

<file path=customXml/item11.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12.xml><?xml version="1.0" encoding="utf-8"?>
<nXeGKudETKPeaCNGFh5i2aVdoOsLYjULCdH7T707tDyRRmguot4fEcJ2iD6f9>FpGM3f2hcFY+SsLGgsEJmw==</nXeGKudETKPeaCNGFh5i2aVdoOsLYjULCdH7T707tDyRRmguot4fEcJ2iD6f9>
</file>

<file path=customXml/item13.xml><?xml version="1.0" encoding="utf-8"?>
<NovaPath_docAuthor>jbungo</NovaPath_docAuthor>
</file>

<file path=customXml/item14.xml><?xml version="1.0" encoding="utf-8"?>
<NovaPath_versionInfo>5.0.3.12870</NovaPath_versionInfo>
</file>

<file path=customXml/item15.xml><?xml version="1.0" encoding="utf-8"?>
<NovaPath_docClassDate>11/09/2020 17:34:42</NovaPath_docClassDate>
</file>

<file path=customXml/item16.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17.xml><?xml version="1.0" encoding="utf-8"?>
<nXeGKudETKPeaCNGFh5ix5fP7fSWtl37NIroXmZN38TajkfZeW3Vf6bvmNn8>F3zN+b/i4tnmf1Pn8dMHjQY4fOkrWxKKFMwQJVnEdZxFV8fboXniajiXuuMheA5H</nXeGKudETKPeaCNGFh5ix5fP7fSWtl37NIroXmZN38TajkfZeW3Vf6bvmNn8>
</file>

<file path=customXml/item18.xml><?xml version="1.0" encoding="utf-8"?>
<nXeGKudETKPeaCNGFh5iyLk1gcWWJqTgFQk8wGFUmjFC0m6hdwbr2zDsrBNVqK>ZlVJfRBpz5lbyGnSv/Z+QA==</nXeGKudETKPeaCNGFh5iyLk1gcWWJqTgFQk8wGFUmjFC0m6hdwbr2zDsrBNVqK>
</file>

<file path=customXml/item19.xml><?xml version="1.0" encoding="utf-8"?>
<nXeGKudETKPeaCNGFh5ix5fP7fSWtl37NIroXmYBQsS1cecqKZfGozr8W9iy>lRNKEdCWJXNAkniveh3+yQ==</nXeGKudETKPeaCNGFh5ix5fP7fSWtl37NIroXmYBQsS1cecqKZfGozr8W9iy>
</file>

<file path=customXml/item2.xml><?xml version="1.0" encoding="utf-8"?>
<nXeGKudETKPeaCNGFh5i7cKyawAjgyQn9gyiebCxx1jD9eHXSWW9Lib2F1j9>fA1qgb7790upUrxYUxfdzcBesH0ECkOSNOlUUDKovnb4vNmfjysJ+j36hEnPy9rkf4Jmc+wequkgpMU9A0amCQ==</nXeGKudETKPeaCNGFh5i7cKyawAjgyQn9gyiebCxx1jD9eHXSWW9Lib2F1j9>
</file>

<file path=customXml/item20.xml><?xml version="1.0" encoding="utf-8"?>
<nXeGKudETKPeaCNGFh5ix5fP7fSWtl37NIroXmZyHIynb9qBde2n67FOJFV2>eDRB324l0Mn4dbbVFF/GnQ==</nXeGKudETKPeaCNGFh5ix5fP7fSWtl37NIroXmZyHIynb9qBde2n67FOJFV2>
</file>

<file path=customXml/item21.xml><?xml version="1.0" encoding="utf-8"?>
<nXeGKudETKPeaCNGFh5i8sltj09I1nJ8AlBUytNZ1Ehih9jnZMZtoeNI9UMZ5>hQOrgaZel9Xce9iivZRnVtPKMmclybzjQee+t57u6m4=</nXeGKudETKPeaCNGFh5i8sltj09I1nJ8AlBUytNZ1Ehih9jnZMZtoeNI9UMZ5>
</file>

<file path=customXml/item22.xml><?xml version="1.0" encoding="utf-8"?>
<NovaPath_DocumentType>0</NovaPath_DocumentType>
</file>

<file path=customXml/item23.xml><?xml version="1.0" encoding="utf-8"?>
<NovaPath_tenantID>8BC9BD9B-31E2-4E97-ABE0-B03814292429</NovaPath_tenantID>
</file>

<file path=customXml/item24.xml><?xml version="1.0" encoding="utf-8"?>
<nXeGKudETKPeaCNGFh5iTSI5UodjD94nh7U7VklxY>FS3MYj/iUxgF6pSYx3UlFNqeY30FWgHovIktz7UL9DoN1Gv0/2V3+Bgs3qnG34IT9l1UjmTGrWrT9GpPJvv8Bg==</nXeGKudETKPeaCNGFh5iTSI5UodjD94nh7U7VklxY>
</file>

<file path=customXml/item25.xml><?xml version="1.0" encoding="utf-8"?>
<nXeGKudETKPeaCNGFh5iwUzzYZDrQrCHKPfejBusKNvQLcln0aiewszm1omL74>xXOERgJrn4wgiPpGYa05bg==</nXeGKudETKPeaCNGFh5iwUzzYZDrQrCHKPfejBusKNvQLcln0aiewszm1omL74>
</file>

<file path=customXml/item26.xml><?xml version="1.0" encoding="utf-8"?>
<NovaPath_baseApplication>Microsoft PowerPoint</NovaPath_baseApplication>
</file>

<file path=customXml/item3.xml><?xml version="1.0" encoding="utf-8"?>
<NovaPath_docName>CortexM3_Uni_Intro (2).pptx</NovaPath_docName>
</file>

<file path=customXml/item4.xml><?xml version="1.0" encoding="utf-8"?>
<NovaPath_docID>LVYCHO19NYL359163243VPG4TH</NovaPath_docID>
</file>

<file path=customXml/item5.xml><?xml version="1.0" encoding="utf-8"?>
<NovaPath_severityLevel>0</NovaPath_severityLevel>
</file>

<file path=customXml/item6.xml><?xml version="1.0" encoding="utf-8"?>
<nXeGKudETKPeaCNGFh5i7KB6PCgefevITs3IW5zvHkDTq2cPPZVDzitehfVaR>xXOERgJrn4wgiPpGYa05bg==</nXeGKudETKPeaCNGFh5i7KB6PCgefevITs3IW5zvHkDTq2cPPZVDzitehfVaR>
</file>

<file path=customXml/item7.xml><?xml version="1.0" encoding="utf-8"?>
<NovaPath_docClass>Public</NovaPath_docClass>
</file>

<file path=customXml/item8.xml><?xml version="1.0" encoding="utf-8"?>
<NovaPath_docPath>C:\Users\z665059\Downloads\CortexM3_Uni_Intro (2).pptx</NovaPath_docPath>
</file>

<file path=customXml/item9.xml><?xml version="1.0" encoding="utf-8"?>
<NovaPath_docClassID>1010</NovaPath_docClassID>
</file>

<file path=customXml/itemProps1.xml><?xml version="1.0" encoding="utf-8"?>
<ds:datastoreItem xmlns:ds="http://schemas.openxmlformats.org/officeDocument/2006/customXml" ds:itemID="{6FFD013A-90A8-4ABC-A3F4-B535C5BB5738}">
  <ds:schemaRefs/>
</ds:datastoreItem>
</file>

<file path=customXml/itemProps10.xml><?xml version="1.0" encoding="utf-8"?>
<ds:datastoreItem xmlns:ds="http://schemas.openxmlformats.org/officeDocument/2006/customXml" ds:itemID="{5E0E0918-1318-469F-B171-67D60DBBECD1}">
  <ds:schemaRefs/>
</ds:datastoreItem>
</file>

<file path=customXml/itemProps11.xml><?xml version="1.0" encoding="utf-8"?>
<ds:datastoreItem xmlns:ds="http://schemas.openxmlformats.org/officeDocument/2006/customXml" ds:itemID="{89830B55-A272-498B-B4B3-5D0C5480D74E}">
  <ds:schemaRefs/>
</ds:datastoreItem>
</file>

<file path=customXml/itemProps12.xml><?xml version="1.0" encoding="utf-8"?>
<ds:datastoreItem xmlns:ds="http://schemas.openxmlformats.org/officeDocument/2006/customXml" ds:itemID="{1C7693F1-63BB-4051-A5BC-4118CDCFFB1B}">
  <ds:schemaRefs/>
</ds:datastoreItem>
</file>

<file path=customXml/itemProps13.xml><?xml version="1.0" encoding="utf-8"?>
<ds:datastoreItem xmlns:ds="http://schemas.openxmlformats.org/officeDocument/2006/customXml" ds:itemID="{632E5392-2DA1-425C-B512-21002E0D7418}">
  <ds:schemaRefs/>
</ds:datastoreItem>
</file>

<file path=customXml/itemProps14.xml><?xml version="1.0" encoding="utf-8"?>
<ds:datastoreItem xmlns:ds="http://schemas.openxmlformats.org/officeDocument/2006/customXml" ds:itemID="{F5C4C2F4-CBE1-4E32-942B-F09D3CC810EF}">
  <ds:schemaRefs/>
</ds:datastoreItem>
</file>

<file path=customXml/itemProps15.xml><?xml version="1.0" encoding="utf-8"?>
<ds:datastoreItem xmlns:ds="http://schemas.openxmlformats.org/officeDocument/2006/customXml" ds:itemID="{BB587D7A-6141-434B-A579-1A98B71AE98B}">
  <ds:schemaRefs/>
</ds:datastoreItem>
</file>

<file path=customXml/itemProps16.xml><?xml version="1.0" encoding="utf-8"?>
<ds:datastoreItem xmlns:ds="http://schemas.openxmlformats.org/officeDocument/2006/customXml" ds:itemID="{76188721-9506-4294-AD5A-0BBF6875966D}">
  <ds:schemaRefs/>
</ds:datastoreItem>
</file>

<file path=customXml/itemProps17.xml><?xml version="1.0" encoding="utf-8"?>
<ds:datastoreItem xmlns:ds="http://schemas.openxmlformats.org/officeDocument/2006/customXml" ds:itemID="{28D03332-5333-4921-8441-FB1A521D2A57}">
  <ds:schemaRefs/>
</ds:datastoreItem>
</file>

<file path=customXml/itemProps18.xml><?xml version="1.0" encoding="utf-8"?>
<ds:datastoreItem xmlns:ds="http://schemas.openxmlformats.org/officeDocument/2006/customXml" ds:itemID="{481EBD72-B192-443B-8114-59C28453AEB0}">
  <ds:schemaRefs/>
</ds:datastoreItem>
</file>

<file path=customXml/itemProps19.xml><?xml version="1.0" encoding="utf-8"?>
<ds:datastoreItem xmlns:ds="http://schemas.openxmlformats.org/officeDocument/2006/customXml" ds:itemID="{02495C98-9ED6-4774-ACE1-2B327817F1EA}">
  <ds:schemaRefs/>
</ds:datastoreItem>
</file>

<file path=customXml/itemProps2.xml><?xml version="1.0" encoding="utf-8"?>
<ds:datastoreItem xmlns:ds="http://schemas.openxmlformats.org/officeDocument/2006/customXml" ds:itemID="{98C8A440-FDB1-472D-8C33-9E42EAC851A1}">
  <ds:schemaRefs/>
</ds:datastoreItem>
</file>

<file path=customXml/itemProps20.xml><?xml version="1.0" encoding="utf-8"?>
<ds:datastoreItem xmlns:ds="http://schemas.openxmlformats.org/officeDocument/2006/customXml" ds:itemID="{B89FAA7E-68E5-457E-8C86-8FBDF7CD2A31}">
  <ds:schemaRefs/>
</ds:datastoreItem>
</file>

<file path=customXml/itemProps21.xml><?xml version="1.0" encoding="utf-8"?>
<ds:datastoreItem xmlns:ds="http://schemas.openxmlformats.org/officeDocument/2006/customXml" ds:itemID="{838F5B1D-F5B9-4DA5-AE4C-EC9992C1C2EE}">
  <ds:schemaRefs/>
</ds:datastoreItem>
</file>

<file path=customXml/itemProps22.xml><?xml version="1.0" encoding="utf-8"?>
<ds:datastoreItem xmlns:ds="http://schemas.openxmlformats.org/officeDocument/2006/customXml" ds:itemID="{4B81F814-0AFA-4648-B987-64576560D85A}">
  <ds:schemaRefs/>
</ds:datastoreItem>
</file>

<file path=customXml/itemProps23.xml><?xml version="1.0" encoding="utf-8"?>
<ds:datastoreItem xmlns:ds="http://schemas.openxmlformats.org/officeDocument/2006/customXml" ds:itemID="{8EA93414-B350-4404-AACD-D8D301824F7B}">
  <ds:schemaRefs/>
</ds:datastoreItem>
</file>

<file path=customXml/itemProps24.xml><?xml version="1.0" encoding="utf-8"?>
<ds:datastoreItem xmlns:ds="http://schemas.openxmlformats.org/officeDocument/2006/customXml" ds:itemID="{005CE29A-CABD-4E2C-B815-A24B3B89224D}">
  <ds:schemaRefs/>
</ds:datastoreItem>
</file>

<file path=customXml/itemProps25.xml><?xml version="1.0" encoding="utf-8"?>
<ds:datastoreItem xmlns:ds="http://schemas.openxmlformats.org/officeDocument/2006/customXml" ds:itemID="{871F7A91-E79E-489A-8A81-50D251CB3745}">
  <ds:schemaRefs/>
</ds:datastoreItem>
</file>

<file path=customXml/itemProps26.xml><?xml version="1.0" encoding="utf-8"?>
<ds:datastoreItem xmlns:ds="http://schemas.openxmlformats.org/officeDocument/2006/customXml" ds:itemID="{8609E2E9-85C8-4FA7-8318-F8E027521687}">
  <ds:schemaRefs/>
</ds:datastoreItem>
</file>

<file path=customXml/itemProps3.xml><?xml version="1.0" encoding="utf-8"?>
<ds:datastoreItem xmlns:ds="http://schemas.openxmlformats.org/officeDocument/2006/customXml" ds:itemID="{4AA3869D-FDAA-495B-AC9C-C6DE6B105034}">
  <ds:schemaRefs/>
</ds:datastoreItem>
</file>

<file path=customXml/itemProps4.xml><?xml version="1.0" encoding="utf-8"?>
<ds:datastoreItem xmlns:ds="http://schemas.openxmlformats.org/officeDocument/2006/customXml" ds:itemID="{C097465D-E039-4EAA-BF73-A1B556F2491F}">
  <ds:schemaRefs/>
</ds:datastoreItem>
</file>

<file path=customXml/itemProps5.xml><?xml version="1.0" encoding="utf-8"?>
<ds:datastoreItem xmlns:ds="http://schemas.openxmlformats.org/officeDocument/2006/customXml" ds:itemID="{A07E62D5-CD5C-4076-9BC6-1E25CEEB1BA2}">
  <ds:schemaRefs/>
</ds:datastoreItem>
</file>

<file path=customXml/itemProps6.xml><?xml version="1.0" encoding="utf-8"?>
<ds:datastoreItem xmlns:ds="http://schemas.openxmlformats.org/officeDocument/2006/customXml" ds:itemID="{C6455E77-D443-43E6-8B1F-CD9DDB63E59E}">
  <ds:schemaRefs/>
</ds:datastoreItem>
</file>

<file path=customXml/itemProps7.xml><?xml version="1.0" encoding="utf-8"?>
<ds:datastoreItem xmlns:ds="http://schemas.openxmlformats.org/officeDocument/2006/customXml" ds:itemID="{5303415C-4C72-47D4-AA8C-AA6C4312C693}">
  <ds:schemaRefs/>
</ds:datastoreItem>
</file>

<file path=customXml/itemProps8.xml><?xml version="1.0" encoding="utf-8"?>
<ds:datastoreItem xmlns:ds="http://schemas.openxmlformats.org/officeDocument/2006/customXml" ds:itemID="{2E17BA9F-142D-423C-933E-25D5435F5951}">
  <ds:schemaRefs/>
</ds:datastoreItem>
</file>

<file path=customXml/itemProps9.xml><?xml version="1.0" encoding="utf-8"?>
<ds:datastoreItem xmlns:ds="http://schemas.openxmlformats.org/officeDocument/2006/customXml" ds:itemID="{4B36DCB3-A0BF-4B4A-97A2-B5312116F23D}">
  <ds:schemaRefs/>
</ds:datastoreItem>
</file>

<file path=docProps/app.xml><?xml version="1.0" encoding="utf-8"?>
<Properties xmlns="http://schemas.openxmlformats.org/officeDocument/2006/extended-properties" xmlns:vt="http://schemas.openxmlformats.org/officeDocument/2006/docPropsVTypes">
  <Template/>
  <TotalTime>7022</TotalTime>
  <Words>5911</Words>
  <Application>Microsoft Office PowerPoint</Application>
  <PresentationFormat>Custom</PresentationFormat>
  <Paragraphs>823</Paragraphs>
  <Slides>138</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138</vt:i4>
      </vt:variant>
    </vt:vector>
  </HeadingPairs>
  <TitlesOfParts>
    <vt:vector size="146" baseType="lpstr">
      <vt:lpstr>Arial</vt:lpstr>
      <vt:lpstr>Arial</vt:lpstr>
      <vt:lpstr>Calibri</vt:lpstr>
      <vt:lpstr>Courier New</vt:lpstr>
      <vt:lpstr>Minion-Regular</vt:lpstr>
      <vt:lpstr>Times New Roman</vt:lpstr>
      <vt:lpstr>Trebuchet MS</vt:lpstr>
      <vt:lpstr>Office Theme</vt:lpstr>
      <vt:lpstr>Introduction to ARM Cortex-M Processors</vt:lpstr>
      <vt:lpstr>Cortex M3 @ S/W Developer point of View</vt:lpstr>
      <vt:lpstr>Agenda</vt:lpstr>
      <vt:lpstr>Why ARM here ???</vt:lpstr>
      <vt:lpstr>What’s Happening in Microcontrollers?</vt:lpstr>
      <vt:lpstr>ARM History</vt:lpstr>
      <vt:lpstr>ARM History</vt:lpstr>
      <vt:lpstr>Advanced RISC Machines</vt:lpstr>
      <vt:lpstr>RISC vs. CISC Architecture</vt:lpstr>
      <vt:lpstr>RISC</vt:lpstr>
      <vt:lpstr>CISC vs. RISC </vt:lpstr>
      <vt:lpstr>Features used from RISC</vt:lpstr>
      <vt:lpstr>What am I going to get from this course?  </vt:lpstr>
      <vt:lpstr>Load Store Architecture</vt:lpstr>
      <vt:lpstr>3 Address Instruction Format</vt:lpstr>
      <vt:lpstr>Von Neumann vs Harvard Architecture</vt:lpstr>
      <vt:lpstr>What are ARM Cortex M processors?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What are inside typical ARM µC.</vt:lpstr>
      <vt:lpstr>What you need to start</vt:lpstr>
      <vt:lpstr>Software Development Flow </vt:lpstr>
      <vt:lpstr>Software Compiling Flow</vt:lpstr>
      <vt:lpstr>Polling Flow</vt:lpstr>
      <vt:lpstr>Interrupt Driven</vt:lpstr>
      <vt:lpstr>Multi Tasking System</vt:lpstr>
      <vt:lpstr>RTOS to Handle Multiple Task</vt:lpstr>
      <vt:lpstr>ARM Data Size Definition &amp; Interfaces</vt:lpstr>
      <vt:lpstr>Technical Overview</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3.0 System</vt:lpstr>
      <vt:lpstr>PowerPoint Presentation</vt:lpstr>
      <vt:lpstr>PowerPoint Presentation</vt:lpstr>
      <vt:lpstr>Architecture</vt:lpstr>
      <vt:lpstr>Agenda</vt:lpstr>
      <vt:lpstr>Programmer’s Model</vt:lpstr>
      <vt:lpstr>CPU Operating Modes – Cont.</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CONTROL register </vt:lpstr>
      <vt:lpstr>CONTROL register </vt:lpstr>
      <vt:lpstr>Mask registers</vt:lpstr>
      <vt:lpstr>Stacks</vt:lpstr>
      <vt:lpstr>Both Thread and Handler using MSP</vt:lpstr>
      <vt:lpstr>Thread uses PSP &amp; Handler uses MSP</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Cortex Reset Sequence &amp; Startup</vt:lpstr>
      <vt:lpstr>Vector Table at Startup </vt:lpstr>
      <vt:lpstr>Reset Sequence</vt:lpstr>
      <vt:lpstr>Reset Behavior</vt:lpstr>
      <vt:lpstr>Status of SP and PC during reset</vt:lpstr>
      <vt:lpstr>Initialization Summary</vt:lpstr>
      <vt:lpstr>Memory System</vt:lpstr>
      <vt:lpstr>Agenda</vt:lpstr>
      <vt:lpstr>Memory Map</vt:lpstr>
      <vt:lpstr>PowerPoint Presentation</vt:lpstr>
      <vt:lpstr>Bit Banding</vt:lpstr>
      <vt:lpstr>Read Modify Write vs Bit Banding</vt:lpstr>
      <vt:lpstr>Advantages of Bit-Band</vt:lpstr>
      <vt:lpstr>Memory Endianness</vt:lpstr>
      <vt:lpstr>Data alignment and unaligned data access</vt:lpstr>
      <vt:lpstr>Memory Access attributes</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Exception Type</vt:lpstr>
      <vt:lpstr>Exception types </vt:lpstr>
      <vt:lpstr>PowerPoint Presentation</vt:lpstr>
      <vt:lpstr>List of Interrupts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Exceptions Handling In Detail</vt:lpstr>
      <vt:lpstr>Exception entrance and stacking</vt:lpstr>
      <vt:lpstr>Nested Interrupt Stacking</vt:lpstr>
      <vt:lpstr>Interrupt Handling</vt:lpstr>
      <vt:lpstr>NVIC Operations Exception Entry/Exit</vt:lpstr>
      <vt:lpstr>Interrupt Preemption</vt:lpstr>
      <vt:lpstr>Low Power and System Control Features</vt:lpstr>
      <vt:lpstr>Power Management</vt:lpstr>
      <vt:lpstr>Clock Gating</vt:lpstr>
      <vt:lpstr>Activities in an Interrupt-Driven Application</vt:lpstr>
      <vt:lpstr>Various Power Modes</vt:lpstr>
      <vt:lpstr>State Retention Power Gating</vt:lpstr>
      <vt:lpstr>SRPG</vt:lpstr>
      <vt:lpstr>The Cortex microcontroller software interface standard (CMSIS)</vt:lpstr>
      <vt:lpstr>CMSIS</vt:lpstr>
      <vt:lpstr>CMSIS Projects</vt:lpstr>
      <vt:lpstr>Standardization in CMSIS-Core</vt:lpstr>
      <vt:lpstr>Organization of CMSIS-Core</vt:lpstr>
      <vt:lpstr>CMSIS-Core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jbungo</dc:creator>
  <cp:keywords>Public</cp:keywords>
  <cp:lastModifiedBy>Gayle Fernandes</cp:lastModifiedBy>
  <cp:revision>216</cp:revision>
  <dcterms:created xsi:type="dcterms:W3CDTF">2016-04-03T12:12:23Z</dcterms:created>
  <dcterms:modified xsi:type="dcterms:W3CDTF">2022-11-24T04:02:30Z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Klassifizierung">
    <vt:lpwstr>Public</vt:lpwstr>
  </property>
  <property fmtid="{D5CDD505-2E9C-101B-9397-08002B2CF9AE}" pid="5" name="Klassifizierungs-Id">
    <vt:lpwstr>1010</vt:lpwstr>
  </property>
  <property fmtid="{D5CDD505-2E9C-101B-9397-08002B2CF9AE}" pid="6" name="Klassifizierungs-Datum">
    <vt:lpwstr>11/09/2020 17:34:42</vt:lpwstr>
  </property>
  <property fmtid="{D5CDD505-2E9C-101B-9397-08002B2CF9AE}" pid="7" name="NovaPath-SeverityName">
    <vt:lpwstr>Undefined</vt:lpwstr>
  </property>
  <property fmtid="{D5CDD505-2E9C-101B-9397-08002B2CF9AE}" pid="8" name="NovaPath-SeverityLevel">
    <vt:lpwstr>0</vt:lpwstr>
  </property>
  <property fmtid="{D5CDD505-2E9C-101B-9397-08002B2CF9AE}" pid="9" name="Dokumenten-ID">
    <vt:lpwstr>LVYCHO19NYL359163243VPG4TH</vt:lpwstr>
  </property>
  <property fmtid="{D5CDD505-2E9C-101B-9397-08002B2CF9AE}" pid="10" name="NovaPath-Version">
    <vt:lpwstr>5.0.3.12870</vt:lpwstr>
  </property>
</Properties>
</file>